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8"/>
  </p:notesMasterIdLst>
  <p:sldIdLst>
    <p:sldId id="256" r:id="rId4"/>
    <p:sldId id="2868" r:id="rId5"/>
    <p:sldId id="257" r:id="rId6"/>
    <p:sldId id="2872" r:id="rId7"/>
    <p:sldId id="260" r:id="rId8"/>
    <p:sldId id="1350" r:id="rId9"/>
    <p:sldId id="281" r:id="rId10"/>
    <p:sldId id="1352" r:id="rId11"/>
    <p:sldId id="324" r:id="rId12"/>
    <p:sldId id="330" r:id="rId13"/>
    <p:sldId id="329" r:id="rId14"/>
    <p:sldId id="333" r:id="rId15"/>
    <p:sldId id="331" r:id="rId16"/>
    <p:sldId id="2874" r:id="rId17"/>
    <p:sldId id="2875" r:id="rId18"/>
    <p:sldId id="2876" r:id="rId19"/>
    <p:sldId id="2877" r:id="rId20"/>
    <p:sldId id="302" r:id="rId21"/>
    <p:sldId id="2879" r:id="rId22"/>
    <p:sldId id="2880" r:id="rId23"/>
    <p:sldId id="2881" r:id="rId24"/>
    <p:sldId id="2871" r:id="rId25"/>
    <p:sldId id="269" r:id="rId26"/>
    <p:sldId id="28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8" autoAdjust="0"/>
    <p:restoredTop sz="94660"/>
  </p:normalViewPr>
  <p:slideViewPr>
    <p:cSldViewPr snapToGrid="0">
      <p:cViewPr varScale="1">
        <p:scale>
          <a:sx n="123" d="100"/>
          <a:sy n="123" d="100"/>
        </p:scale>
        <p:origin x="132"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4D896E-25C3-434E-9C3D-B329A2269E6A}"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52C3BEB5-A0AA-4B98-B4CF-A34D6BFFD5DA}">
      <dgm:prSet/>
      <dgm:spPr/>
      <dgm:t>
        <a:bodyPr/>
        <a:lstStyle/>
        <a:p>
          <a:r>
            <a:rPr lang="en-US" dirty="0"/>
            <a:t>Large Print 89% </a:t>
          </a:r>
        </a:p>
      </dgm:t>
    </dgm:pt>
    <dgm:pt modelId="{80AA0F3D-B9F7-42DC-B40E-6CD088CF3857}" type="parTrans" cxnId="{841FB457-5CE5-4AC9-BB1A-40858F0DA8BD}">
      <dgm:prSet/>
      <dgm:spPr/>
      <dgm:t>
        <a:bodyPr/>
        <a:lstStyle/>
        <a:p>
          <a:endParaRPr lang="en-US"/>
        </a:p>
      </dgm:t>
    </dgm:pt>
    <dgm:pt modelId="{C56D48B4-D955-4271-931D-5253B4240FE5}" type="sibTrans" cxnId="{841FB457-5CE5-4AC9-BB1A-40858F0DA8BD}">
      <dgm:prSet/>
      <dgm:spPr/>
      <dgm:t>
        <a:bodyPr/>
        <a:lstStyle/>
        <a:p>
          <a:endParaRPr lang="en-US"/>
        </a:p>
      </dgm:t>
    </dgm:pt>
    <dgm:pt modelId="{1AED945A-6818-4A4F-9147-94B683BD1F7C}">
      <dgm:prSet/>
      <dgm:spPr/>
      <dgm:t>
        <a:bodyPr/>
        <a:lstStyle/>
        <a:p>
          <a:r>
            <a:rPr lang="en-US" dirty="0"/>
            <a:t>Audio 7% </a:t>
          </a:r>
        </a:p>
      </dgm:t>
    </dgm:pt>
    <dgm:pt modelId="{31303D87-9205-43D4-B96F-7BAABEEB1E5F}" type="parTrans" cxnId="{BA0B1EA0-B6B1-4321-BD39-96A67F30B18E}">
      <dgm:prSet/>
      <dgm:spPr/>
      <dgm:t>
        <a:bodyPr/>
        <a:lstStyle/>
        <a:p>
          <a:endParaRPr lang="en-US"/>
        </a:p>
      </dgm:t>
    </dgm:pt>
    <dgm:pt modelId="{93361265-23D5-40B7-B066-06376B04E0C0}" type="sibTrans" cxnId="{BA0B1EA0-B6B1-4321-BD39-96A67F30B18E}">
      <dgm:prSet/>
      <dgm:spPr/>
      <dgm:t>
        <a:bodyPr/>
        <a:lstStyle/>
        <a:p>
          <a:endParaRPr lang="en-US"/>
        </a:p>
      </dgm:t>
    </dgm:pt>
    <dgm:pt modelId="{9F14784E-052C-4BAC-A182-95A679C07220}">
      <dgm:prSet/>
      <dgm:spPr/>
      <dgm:t>
        <a:bodyPr/>
        <a:lstStyle/>
        <a:p>
          <a:r>
            <a:rPr lang="en-US" dirty="0"/>
            <a:t>Electronic 3% </a:t>
          </a:r>
        </a:p>
      </dgm:t>
    </dgm:pt>
    <dgm:pt modelId="{22A1FE7A-9116-4F83-977A-4BC15842764B}" type="parTrans" cxnId="{342B36E1-66EA-48BA-9954-CCDDECAF7F93}">
      <dgm:prSet/>
      <dgm:spPr/>
      <dgm:t>
        <a:bodyPr/>
        <a:lstStyle/>
        <a:p>
          <a:endParaRPr lang="en-US"/>
        </a:p>
      </dgm:t>
    </dgm:pt>
    <dgm:pt modelId="{751883D7-F934-4755-9E73-163D9B17D80C}" type="sibTrans" cxnId="{342B36E1-66EA-48BA-9954-CCDDECAF7F93}">
      <dgm:prSet/>
      <dgm:spPr/>
      <dgm:t>
        <a:bodyPr/>
        <a:lstStyle/>
        <a:p>
          <a:endParaRPr lang="en-US"/>
        </a:p>
      </dgm:t>
    </dgm:pt>
    <dgm:pt modelId="{F3B30EFB-C368-4D21-AABB-AF44E84607FA}">
      <dgm:prSet/>
      <dgm:spPr/>
      <dgm:t>
        <a:bodyPr/>
        <a:lstStyle/>
        <a:p>
          <a:r>
            <a:rPr lang="en-US" dirty="0"/>
            <a:t>Braille 1.6% </a:t>
          </a:r>
        </a:p>
      </dgm:t>
    </dgm:pt>
    <dgm:pt modelId="{6FC71DFC-B0D6-4A61-AB0D-42095C0476E8}" type="parTrans" cxnId="{7F092336-E558-48FA-A9C5-3F671BC053B7}">
      <dgm:prSet/>
      <dgm:spPr/>
      <dgm:t>
        <a:bodyPr/>
        <a:lstStyle/>
        <a:p>
          <a:endParaRPr lang="en-US"/>
        </a:p>
      </dgm:t>
    </dgm:pt>
    <dgm:pt modelId="{3ABF724C-1219-44B8-A47E-9FCF62ED883B}" type="sibTrans" cxnId="{7F092336-E558-48FA-A9C5-3F671BC053B7}">
      <dgm:prSet/>
      <dgm:spPr/>
      <dgm:t>
        <a:bodyPr/>
        <a:lstStyle/>
        <a:p>
          <a:endParaRPr lang="en-US"/>
        </a:p>
      </dgm:t>
    </dgm:pt>
    <dgm:pt modelId="{135C89EE-3786-40BE-AA0D-76B03A118209}">
      <dgm:prSet/>
      <dgm:spPr/>
      <dgm:t>
        <a:bodyPr/>
        <a:lstStyle/>
        <a:p>
          <a:r>
            <a:rPr lang="en-US" dirty="0"/>
            <a:t>Text to ASL .2% </a:t>
          </a:r>
        </a:p>
      </dgm:t>
    </dgm:pt>
    <dgm:pt modelId="{C1E7B790-DFBA-41F5-8531-CB6383BCCC14}" type="parTrans" cxnId="{C6F9B6E5-F9C6-4C0A-B2FB-D5354C98065D}">
      <dgm:prSet/>
      <dgm:spPr/>
      <dgm:t>
        <a:bodyPr/>
        <a:lstStyle/>
        <a:p>
          <a:endParaRPr lang="en-US"/>
        </a:p>
      </dgm:t>
    </dgm:pt>
    <dgm:pt modelId="{5AD8B04F-DAF1-4E46-9F32-54F333E381DA}" type="sibTrans" cxnId="{C6F9B6E5-F9C6-4C0A-B2FB-D5354C98065D}">
      <dgm:prSet/>
      <dgm:spPr/>
      <dgm:t>
        <a:bodyPr/>
        <a:lstStyle/>
        <a:p>
          <a:endParaRPr lang="en-US"/>
        </a:p>
      </dgm:t>
    </dgm:pt>
    <dgm:pt modelId="{7A95D081-1F7C-4401-997E-911DC28A8F84}">
      <dgm:prSet/>
      <dgm:spPr/>
      <dgm:t>
        <a:bodyPr/>
        <a:lstStyle/>
        <a:p>
          <a:r>
            <a:rPr lang="en-US" dirty="0"/>
            <a:t>Increase by 1500%</a:t>
          </a:r>
        </a:p>
      </dgm:t>
    </dgm:pt>
    <dgm:pt modelId="{7AEAD2E2-1BE6-4E71-91FF-ED59CAFA3D7F}" type="parTrans" cxnId="{42FB03A9-EC38-4C08-BB90-460D246430CC}">
      <dgm:prSet/>
      <dgm:spPr/>
      <dgm:t>
        <a:bodyPr/>
        <a:lstStyle/>
        <a:p>
          <a:endParaRPr lang="en-US"/>
        </a:p>
      </dgm:t>
    </dgm:pt>
    <dgm:pt modelId="{F76563F4-7C4B-4F1D-844F-D9C2B9FFDC9E}" type="sibTrans" cxnId="{42FB03A9-EC38-4C08-BB90-460D246430CC}">
      <dgm:prSet/>
      <dgm:spPr/>
      <dgm:t>
        <a:bodyPr/>
        <a:lstStyle/>
        <a:p>
          <a:endParaRPr lang="en-US"/>
        </a:p>
      </dgm:t>
    </dgm:pt>
    <dgm:pt modelId="{8D29CDDF-1044-48ED-9015-3F80236CA0CB}" type="pres">
      <dgm:prSet presAssocID="{5E4D896E-25C3-434E-9C3D-B329A2269E6A}" presName="linear" presStyleCnt="0">
        <dgm:presLayoutVars>
          <dgm:animLvl val="lvl"/>
          <dgm:resizeHandles val="exact"/>
        </dgm:presLayoutVars>
      </dgm:prSet>
      <dgm:spPr/>
    </dgm:pt>
    <dgm:pt modelId="{9CD6C33F-E725-4666-B31A-EC969E3E2BF8}" type="pres">
      <dgm:prSet presAssocID="{52C3BEB5-A0AA-4B98-B4CF-A34D6BFFD5DA}" presName="parentText" presStyleLbl="node1" presStyleIdx="0" presStyleCnt="6">
        <dgm:presLayoutVars>
          <dgm:chMax val="0"/>
          <dgm:bulletEnabled val="1"/>
        </dgm:presLayoutVars>
      </dgm:prSet>
      <dgm:spPr/>
    </dgm:pt>
    <dgm:pt modelId="{B285C906-8BAF-4533-B91D-29BA3A7048F8}" type="pres">
      <dgm:prSet presAssocID="{C56D48B4-D955-4271-931D-5253B4240FE5}" presName="spacer" presStyleCnt="0"/>
      <dgm:spPr/>
    </dgm:pt>
    <dgm:pt modelId="{47F12B90-6BEF-43AE-A386-4C0529E812C2}" type="pres">
      <dgm:prSet presAssocID="{1AED945A-6818-4A4F-9147-94B683BD1F7C}" presName="parentText" presStyleLbl="node1" presStyleIdx="1" presStyleCnt="6">
        <dgm:presLayoutVars>
          <dgm:chMax val="0"/>
          <dgm:bulletEnabled val="1"/>
        </dgm:presLayoutVars>
      </dgm:prSet>
      <dgm:spPr/>
    </dgm:pt>
    <dgm:pt modelId="{0C653F0B-E409-4B8F-857C-D9D31F35A817}" type="pres">
      <dgm:prSet presAssocID="{93361265-23D5-40B7-B066-06376B04E0C0}" presName="spacer" presStyleCnt="0"/>
      <dgm:spPr/>
    </dgm:pt>
    <dgm:pt modelId="{D87797BE-7BA1-4072-B36B-BCB7999417A4}" type="pres">
      <dgm:prSet presAssocID="{9F14784E-052C-4BAC-A182-95A679C07220}" presName="parentText" presStyleLbl="node1" presStyleIdx="2" presStyleCnt="6">
        <dgm:presLayoutVars>
          <dgm:chMax val="0"/>
          <dgm:bulletEnabled val="1"/>
        </dgm:presLayoutVars>
      </dgm:prSet>
      <dgm:spPr/>
    </dgm:pt>
    <dgm:pt modelId="{46117F77-7274-47AB-8F03-91584093C74E}" type="pres">
      <dgm:prSet presAssocID="{751883D7-F934-4755-9E73-163D9B17D80C}" presName="spacer" presStyleCnt="0"/>
      <dgm:spPr/>
    </dgm:pt>
    <dgm:pt modelId="{F3AE6D3A-FD2D-44E8-832B-506A1376FB0C}" type="pres">
      <dgm:prSet presAssocID="{F3B30EFB-C368-4D21-AABB-AF44E84607FA}" presName="parentText" presStyleLbl="node1" presStyleIdx="3" presStyleCnt="6">
        <dgm:presLayoutVars>
          <dgm:chMax val="0"/>
          <dgm:bulletEnabled val="1"/>
        </dgm:presLayoutVars>
      </dgm:prSet>
      <dgm:spPr/>
    </dgm:pt>
    <dgm:pt modelId="{F1585984-9FFF-4E45-92DC-5C15AB4DD210}" type="pres">
      <dgm:prSet presAssocID="{3ABF724C-1219-44B8-A47E-9FCF62ED883B}" presName="spacer" presStyleCnt="0"/>
      <dgm:spPr/>
    </dgm:pt>
    <dgm:pt modelId="{C25275E5-233C-44B3-B624-AC0084E6FE55}" type="pres">
      <dgm:prSet presAssocID="{135C89EE-3786-40BE-AA0D-76B03A118209}" presName="parentText" presStyleLbl="node1" presStyleIdx="4" presStyleCnt="6">
        <dgm:presLayoutVars>
          <dgm:chMax val="0"/>
          <dgm:bulletEnabled val="1"/>
        </dgm:presLayoutVars>
      </dgm:prSet>
      <dgm:spPr/>
    </dgm:pt>
    <dgm:pt modelId="{ADCD77A6-5254-44AD-B022-6A9C2BC7CBD8}" type="pres">
      <dgm:prSet presAssocID="{5AD8B04F-DAF1-4E46-9F32-54F333E381DA}" presName="spacer" presStyleCnt="0"/>
      <dgm:spPr/>
    </dgm:pt>
    <dgm:pt modelId="{DF1DD881-35E3-413F-AE00-E1EDAAC4B02D}" type="pres">
      <dgm:prSet presAssocID="{7A95D081-1F7C-4401-997E-911DC28A8F84}" presName="parentText" presStyleLbl="node1" presStyleIdx="5" presStyleCnt="6">
        <dgm:presLayoutVars>
          <dgm:chMax val="0"/>
          <dgm:bulletEnabled val="1"/>
        </dgm:presLayoutVars>
      </dgm:prSet>
      <dgm:spPr/>
    </dgm:pt>
  </dgm:ptLst>
  <dgm:cxnLst>
    <dgm:cxn modelId="{2C69D22C-B5A0-4EDF-82A6-FB2D899E44BA}" type="presOf" srcId="{9F14784E-052C-4BAC-A182-95A679C07220}" destId="{D87797BE-7BA1-4072-B36B-BCB7999417A4}" srcOrd="0" destOrd="0" presId="urn:microsoft.com/office/officeart/2005/8/layout/vList2"/>
    <dgm:cxn modelId="{7F092336-E558-48FA-A9C5-3F671BC053B7}" srcId="{5E4D896E-25C3-434E-9C3D-B329A2269E6A}" destId="{F3B30EFB-C368-4D21-AABB-AF44E84607FA}" srcOrd="3" destOrd="0" parTransId="{6FC71DFC-B0D6-4A61-AB0D-42095C0476E8}" sibTransId="{3ABF724C-1219-44B8-A47E-9FCF62ED883B}"/>
    <dgm:cxn modelId="{F3DE5D64-5622-4053-8091-F356D4997DCC}" type="presOf" srcId="{135C89EE-3786-40BE-AA0D-76B03A118209}" destId="{C25275E5-233C-44B3-B624-AC0084E6FE55}" srcOrd="0" destOrd="0" presId="urn:microsoft.com/office/officeart/2005/8/layout/vList2"/>
    <dgm:cxn modelId="{97C8C14F-0192-480B-A633-6CC770388217}" type="presOf" srcId="{5E4D896E-25C3-434E-9C3D-B329A2269E6A}" destId="{8D29CDDF-1044-48ED-9015-3F80236CA0CB}" srcOrd="0" destOrd="0" presId="urn:microsoft.com/office/officeart/2005/8/layout/vList2"/>
    <dgm:cxn modelId="{A55CF656-2CFE-4965-A87F-21E5145C3998}" type="presOf" srcId="{52C3BEB5-A0AA-4B98-B4CF-A34D6BFFD5DA}" destId="{9CD6C33F-E725-4666-B31A-EC969E3E2BF8}" srcOrd="0" destOrd="0" presId="urn:microsoft.com/office/officeart/2005/8/layout/vList2"/>
    <dgm:cxn modelId="{841FB457-5CE5-4AC9-BB1A-40858F0DA8BD}" srcId="{5E4D896E-25C3-434E-9C3D-B329A2269E6A}" destId="{52C3BEB5-A0AA-4B98-B4CF-A34D6BFFD5DA}" srcOrd="0" destOrd="0" parTransId="{80AA0F3D-B9F7-42DC-B40E-6CD088CF3857}" sibTransId="{C56D48B4-D955-4271-931D-5253B4240FE5}"/>
    <dgm:cxn modelId="{D188AE8C-DD2F-477A-A5FB-F8D997980F8D}" type="presOf" srcId="{1AED945A-6818-4A4F-9147-94B683BD1F7C}" destId="{47F12B90-6BEF-43AE-A386-4C0529E812C2}" srcOrd="0" destOrd="0" presId="urn:microsoft.com/office/officeart/2005/8/layout/vList2"/>
    <dgm:cxn modelId="{875B2F91-71BF-4B11-B48D-F71BD2030C8D}" type="presOf" srcId="{7A95D081-1F7C-4401-997E-911DC28A8F84}" destId="{DF1DD881-35E3-413F-AE00-E1EDAAC4B02D}" srcOrd="0" destOrd="0" presId="urn:microsoft.com/office/officeart/2005/8/layout/vList2"/>
    <dgm:cxn modelId="{BA0B1EA0-B6B1-4321-BD39-96A67F30B18E}" srcId="{5E4D896E-25C3-434E-9C3D-B329A2269E6A}" destId="{1AED945A-6818-4A4F-9147-94B683BD1F7C}" srcOrd="1" destOrd="0" parTransId="{31303D87-9205-43D4-B96F-7BAABEEB1E5F}" sibTransId="{93361265-23D5-40B7-B066-06376B04E0C0}"/>
    <dgm:cxn modelId="{42FB03A9-EC38-4C08-BB90-460D246430CC}" srcId="{5E4D896E-25C3-434E-9C3D-B329A2269E6A}" destId="{7A95D081-1F7C-4401-997E-911DC28A8F84}" srcOrd="5" destOrd="0" parTransId="{7AEAD2E2-1BE6-4E71-91FF-ED59CAFA3D7F}" sibTransId="{F76563F4-7C4B-4F1D-844F-D9C2B9FFDC9E}"/>
    <dgm:cxn modelId="{3CDC59AA-B0AF-4A5E-9524-3278D045CDD7}" type="presOf" srcId="{F3B30EFB-C368-4D21-AABB-AF44E84607FA}" destId="{F3AE6D3A-FD2D-44E8-832B-506A1376FB0C}" srcOrd="0" destOrd="0" presId="urn:microsoft.com/office/officeart/2005/8/layout/vList2"/>
    <dgm:cxn modelId="{342B36E1-66EA-48BA-9954-CCDDECAF7F93}" srcId="{5E4D896E-25C3-434E-9C3D-B329A2269E6A}" destId="{9F14784E-052C-4BAC-A182-95A679C07220}" srcOrd="2" destOrd="0" parTransId="{22A1FE7A-9116-4F83-977A-4BC15842764B}" sibTransId="{751883D7-F934-4755-9E73-163D9B17D80C}"/>
    <dgm:cxn modelId="{C6F9B6E5-F9C6-4C0A-B2FB-D5354C98065D}" srcId="{5E4D896E-25C3-434E-9C3D-B329A2269E6A}" destId="{135C89EE-3786-40BE-AA0D-76B03A118209}" srcOrd="4" destOrd="0" parTransId="{C1E7B790-DFBA-41F5-8531-CB6383BCCC14}" sibTransId="{5AD8B04F-DAF1-4E46-9F32-54F333E381DA}"/>
    <dgm:cxn modelId="{679425E1-581A-47E7-AED9-560AF3A8CB04}" type="presParOf" srcId="{8D29CDDF-1044-48ED-9015-3F80236CA0CB}" destId="{9CD6C33F-E725-4666-B31A-EC969E3E2BF8}" srcOrd="0" destOrd="0" presId="urn:microsoft.com/office/officeart/2005/8/layout/vList2"/>
    <dgm:cxn modelId="{4DDBF1E7-961C-4528-8F2F-DCC8E3F68EDD}" type="presParOf" srcId="{8D29CDDF-1044-48ED-9015-3F80236CA0CB}" destId="{B285C906-8BAF-4533-B91D-29BA3A7048F8}" srcOrd="1" destOrd="0" presId="urn:microsoft.com/office/officeart/2005/8/layout/vList2"/>
    <dgm:cxn modelId="{46663F69-A8BD-4C5A-8E6B-D549AED7B0DE}" type="presParOf" srcId="{8D29CDDF-1044-48ED-9015-3F80236CA0CB}" destId="{47F12B90-6BEF-43AE-A386-4C0529E812C2}" srcOrd="2" destOrd="0" presId="urn:microsoft.com/office/officeart/2005/8/layout/vList2"/>
    <dgm:cxn modelId="{8D72BE35-2097-470C-8B1D-9B7FAD3C392E}" type="presParOf" srcId="{8D29CDDF-1044-48ED-9015-3F80236CA0CB}" destId="{0C653F0B-E409-4B8F-857C-D9D31F35A817}" srcOrd="3" destOrd="0" presId="urn:microsoft.com/office/officeart/2005/8/layout/vList2"/>
    <dgm:cxn modelId="{3302C417-0B13-4030-8666-33E85A883469}" type="presParOf" srcId="{8D29CDDF-1044-48ED-9015-3F80236CA0CB}" destId="{D87797BE-7BA1-4072-B36B-BCB7999417A4}" srcOrd="4" destOrd="0" presId="urn:microsoft.com/office/officeart/2005/8/layout/vList2"/>
    <dgm:cxn modelId="{A3C3E7C8-362A-415D-86DC-A1C379BCADE0}" type="presParOf" srcId="{8D29CDDF-1044-48ED-9015-3F80236CA0CB}" destId="{46117F77-7274-47AB-8F03-91584093C74E}" srcOrd="5" destOrd="0" presId="urn:microsoft.com/office/officeart/2005/8/layout/vList2"/>
    <dgm:cxn modelId="{04D6C3EE-C5A2-4C0A-BBEC-1FC28A51FD0C}" type="presParOf" srcId="{8D29CDDF-1044-48ED-9015-3F80236CA0CB}" destId="{F3AE6D3A-FD2D-44E8-832B-506A1376FB0C}" srcOrd="6" destOrd="0" presId="urn:microsoft.com/office/officeart/2005/8/layout/vList2"/>
    <dgm:cxn modelId="{C5492603-651F-4F62-BA4E-59823F1B6806}" type="presParOf" srcId="{8D29CDDF-1044-48ED-9015-3F80236CA0CB}" destId="{F1585984-9FFF-4E45-92DC-5C15AB4DD210}" srcOrd="7" destOrd="0" presId="urn:microsoft.com/office/officeart/2005/8/layout/vList2"/>
    <dgm:cxn modelId="{2B1856A2-4A59-4EF5-B7FD-88DD6AA19C2E}" type="presParOf" srcId="{8D29CDDF-1044-48ED-9015-3F80236CA0CB}" destId="{C25275E5-233C-44B3-B624-AC0084E6FE55}" srcOrd="8" destOrd="0" presId="urn:microsoft.com/office/officeart/2005/8/layout/vList2"/>
    <dgm:cxn modelId="{7BCDF091-6F37-49CB-AB4B-11A0AFB4A448}" type="presParOf" srcId="{8D29CDDF-1044-48ED-9015-3F80236CA0CB}" destId="{ADCD77A6-5254-44AD-B022-6A9C2BC7CBD8}" srcOrd="9" destOrd="0" presId="urn:microsoft.com/office/officeart/2005/8/layout/vList2"/>
    <dgm:cxn modelId="{379D68D5-84E6-40B5-88EC-BA218E739EF2}" type="presParOf" srcId="{8D29CDDF-1044-48ED-9015-3F80236CA0CB}" destId="{DF1DD881-35E3-413F-AE00-E1EDAAC4B02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D6C33F-E725-4666-B31A-EC969E3E2BF8}">
      <dsp:nvSpPr>
        <dsp:cNvPr id="0" name=""/>
        <dsp:cNvSpPr/>
      </dsp:nvSpPr>
      <dsp:spPr>
        <a:xfrm>
          <a:off x="0" y="35689"/>
          <a:ext cx="6666833" cy="81549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Large Print 89% </a:t>
          </a:r>
        </a:p>
      </dsp:txBody>
      <dsp:txXfrm>
        <a:off x="39809" y="75498"/>
        <a:ext cx="6587215" cy="735872"/>
      </dsp:txXfrm>
    </dsp:sp>
    <dsp:sp modelId="{47F12B90-6BEF-43AE-A386-4C0529E812C2}">
      <dsp:nvSpPr>
        <dsp:cNvPr id="0" name=""/>
        <dsp:cNvSpPr/>
      </dsp:nvSpPr>
      <dsp:spPr>
        <a:xfrm>
          <a:off x="0" y="949099"/>
          <a:ext cx="6666833" cy="815490"/>
        </a:xfrm>
        <a:prstGeom prst="roundRect">
          <a:avLst/>
        </a:prstGeom>
        <a:gradFill rotWithShape="0">
          <a:gsLst>
            <a:gs pos="0">
              <a:schemeClr val="accent5">
                <a:hueOff val="-1351709"/>
                <a:satOff val="-3484"/>
                <a:lumOff val="-2353"/>
                <a:alphaOff val="0"/>
                <a:satMod val="103000"/>
                <a:lumMod val="102000"/>
                <a:tint val="94000"/>
              </a:schemeClr>
            </a:gs>
            <a:gs pos="50000">
              <a:schemeClr val="accent5">
                <a:hueOff val="-1351709"/>
                <a:satOff val="-3484"/>
                <a:lumOff val="-2353"/>
                <a:alphaOff val="0"/>
                <a:satMod val="110000"/>
                <a:lumMod val="100000"/>
                <a:shade val="100000"/>
              </a:schemeClr>
            </a:gs>
            <a:gs pos="100000">
              <a:schemeClr val="accent5">
                <a:hueOff val="-1351709"/>
                <a:satOff val="-3484"/>
                <a:lumOff val="-235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Audio 7% </a:t>
          </a:r>
        </a:p>
      </dsp:txBody>
      <dsp:txXfrm>
        <a:off x="39809" y="988908"/>
        <a:ext cx="6587215" cy="735872"/>
      </dsp:txXfrm>
    </dsp:sp>
    <dsp:sp modelId="{D87797BE-7BA1-4072-B36B-BCB7999417A4}">
      <dsp:nvSpPr>
        <dsp:cNvPr id="0" name=""/>
        <dsp:cNvSpPr/>
      </dsp:nvSpPr>
      <dsp:spPr>
        <a:xfrm>
          <a:off x="0" y="1862509"/>
          <a:ext cx="6666833" cy="815490"/>
        </a:xfrm>
        <a:prstGeom prst="roundRect">
          <a:avLst/>
        </a:prstGeom>
        <a:gradFill rotWithShape="0">
          <a:gsLst>
            <a:gs pos="0">
              <a:schemeClr val="accent5">
                <a:hueOff val="-2703417"/>
                <a:satOff val="-6968"/>
                <a:lumOff val="-4706"/>
                <a:alphaOff val="0"/>
                <a:satMod val="103000"/>
                <a:lumMod val="102000"/>
                <a:tint val="94000"/>
              </a:schemeClr>
            </a:gs>
            <a:gs pos="50000">
              <a:schemeClr val="accent5">
                <a:hueOff val="-2703417"/>
                <a:satOff val="-6968"/>
                <a:lumOff val="-4706"/>
                <a:alphaOff val="0"/>
                <a:satMod val="110000"/>
                <a:lumMod val="100000"/>
                <a:shade val="100000"/>
              </a:schemeClr>
            </a:gs>
            <a:gs pos="100000">
              <a:schemeClr val="accent5">
                <a:hueOff val="-2703417"/>
                <a:satOff val="-6968"/>
                <a:lumOff val="-47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Electronic 3% </a:t>
          </a:r>
        </a:p>
      </dsp:txBody>
      <dsp:txXfrm>
        <a:off x="39809" y="1902318"/>
        <a:ext cx="6587215" cy="735872"/>
      </dsp:txXfrm>
    </dsp:sp>
    <dsp:sp modelId="{F3AE6D3A-FD2D-44E8-832B-506A1376FB0C}">
      <dsp:nvSpPr>
        <dsp:cNvPr id="0" name=""/>
        <dsp:cNvSpPr/>
      </dsp:nvSpPr>
      <dsp:spPr>
        <a:xfrm>
          <a:off x="0" y="2775920"/>
          <a:ext cx="6666833" cy="815490"/>
        </a:xfrm>
        <a:prstGeom prst="roundRect">
          <a:avLst/>
        </a:prstGeom>
        <a:gradFill rotWithShape="0">
          <a:gsLst>
            <a:gs pos="0">
              <a:schemeClr val="accent5">
                <a:hueOff val="-4055126"/>
                <a:satOff val="-10451"/>
                <a:lumOff val="-7059"/>
                <a:alphaOff val="0"/>
                <a:satMod val="103000"/>
                <a:lumMod val="102000"/>
                <a:tint val="94000"/>
              </a:schemeClr>
            </a:gs>
            <a:gs pos="50000">
              <a:schemeClr val="accent5">
                <a:hueOff val="-4055126"/>
                <a:satOff val="-10451"/>
                <a:lumOff val="-7059"/>
                <a:alphaOff val="0"/>
                <a:satMod val="110000"/>
                <a:lumMod val="100000"/>
                <a:shade val="100000"/>
              </a:schemeClr>
            </a:gs>
            <a:gs pos="100000">
              <a:schemeClr val="accent5">
                <a:hueOff val="-4055126"/>
                <a:satOff val="-10451"/>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Braille 1.6% </a:t>
          </a:r>
        </a:p>
      </dsp:txBody>
      <dsp:txXfrm>
        <a:off x="39809" y="2815729"/>
        <a:ext cx="6587215" cy="735872"/>
      </dsp:txXfrm>
    </dsp:sp>
    <dsp:sp modelId="{C25275E5-233C-44B3-B624-AC0084E6FE55}">
      <dsp:nvSpPr>
        <dsp:cNvPr id="0" name=""/>
        <dsp:cNvSpPr/>
      </dsp:nvSpPr>
      <dsp:spPr>
        <a:xfrm>
          <a:off x="0" y="3689330"/>
          <a:ext cx="6666833" cy="815490"/>
        </a:xfrm>
        <a:prstGeom prst="roundRect">
          <a:avLst/>
        </a:prstGeom>
        <a:gradFill rotWithShape="0">
          <a:gsLst>
            <a:gs pos="0">
              <a:schemeClr val="accent5">
                <a:hueOff val="-5406834"/>
                <a:satOff val="-13935"/>
                <a:lumOff val="-9412"/>
                <a:alphaOff val="0"/>
                <a:satMod val="103000"/>
                <a:lumMod val="102000"/>
                <a:tint val="94000"/>
              </a:schemeClr>
            </a:gs>
            <a:gs pos="50000">
              <a:schemeClr val="accent5">
                <a:hueOff val="-5406834"/>
                <a:satOff val="-13935"/>
                <a:lumOff val="-9412"/>
                <a:alphaOff val="0"/>
                <a:satMod val="110000"/>
                <a:lumMod val="100000"/>
                <a:shade val="100000"/>
              </a:schemeClr>
            </a:gs>
            <a:gs pos="100000">
              <a:schemeClr val="accent5">
                <a:hueOff val="-5406834"/>
                <a:satOff val="-13935"/>
                <a:lumOff val="-941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Text to ASL .2% </a:t>
          </a:r>
        </a:p>
      </dsp:txBody>
      <dsp:txXfrm>
        <a:off x="39809" y="3729139"/>
        <a:ext cx="6587215" cy="735872"/>
      </dsp:txXfrm>
    </dsp:sp>
    <dsp:sp modelId="{DF1DD881-35E3-413F-AE00-E1EDAAC4B02D}">
      <dsp:nvSpPr>
        <dsp:cNvPr id="0" name=""/>
        <dsp:cNvSpPr/>
      </dsp:nvSpPr>
      <dsp:spPr>
        <a:xfrm>
          <a:off x="0" y="4602740"/>
          <a:ext cx="6666833" cy="81549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a:t>Increase by 1500%</a:t>
          </a:r>
        </a:p>
      </dsp:txBody>
      <dsp:txXfrm>
        <a:off x="39809" y="4642549"/>
        <a:ext cx="6587215" cy="7358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DAC165-C3B1-4345-97B2-4F46E0E728F6}" type="datetimeFigureOut">
              <a:rPr lang="en-US" smtClean="0"/>
              <a:t>7/26/2022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CDC25A-9CE4-49E5-9262-C339FB1E5DF9}" type="slidenum">
              <a:rPr lang="en-US" smtClean="0"/>
              <a:t>‹#›</a:t>
            </a:fld>
            <a:endParaRPr lang="en-US"/>
          </a:p>
        </p:txBody>
      </p:sp>
    </p:spTree>
    <p:extLst>
      <p:ext uri="{BB962C8B-B14F-4D97-AF65-F5344CB8AC3E}">
        <p14:creationId xmlns:p14="http://schemas.microsoft.com/office/powerpoint/2010/main" val="1467463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90000"/>
              </a:lnSpc>
              <a:spcBef>
                <a:spcPts val="1200"/>
              </a:spcBef>
              <a:spcAft>
                <a:spcPts val="0"/>
              </a:spcAft>
              <a:buClr>
                <a:schemeClr val="accent2"/>
              </a:buClr>
              <a:buSzPct val="100000"/>
              <a:buFont typeface="Arial" pitchFamily="34" charset="0"/>
              <a:buChar char="•"/>
              <a:tabLst/>
              <a:defRPr/>
            </a:pPr>
            <a:r>
              <a:rPr lang="en-US" sz="1200" b="1" dirty="0">
                <a:solidFill>
                  <a:srgbClr val="000000"/>
                </a:solidFill>
                <a:effectLst/>
                <a:latin typeface="Calibri" panose="020F0502020204030204" pitchFamily="34" charset="0"/>
                <a:ea typeface="Times New Roman" panose="02020603050405020304" pitchFamily="18" charset="0"/>
              </a:rPr>
              <a:t>Stephanie Waite</a:t>
            </a:r>
            <a:r>
              <a:rPr lang="en-US" sz="1200" dirty="0">
                <a:solidFill>
                  <a:srgbClr val="000000"/>
                </a:solidFill>
                <a:effectLst/>
                <a:latin typeface="Calibri" panose="020F0502020204030204" pitchFamily="34" charset="0"/>
                <a:ea typeface="Times New Roman" panose="02020603050405020304" pitchFamily="18" charset="0"/>
              </a:rPr>
              <a:t>, Associate Director, Product Intelligence, UnitedHealthcare Community Plan – WI</a:t>
            </a:r>
            <a:endParaRPr lang="en-US" sz="1200" dirty="0">
              <a:solidFill>
                <a:srgbClr val="000000"/>
              </a:solidFill>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D5F8523C-8729-40F0-9536-D6C4CA3AD238}" type="slidenum">
              <a:rPr lang="en-US" smtClean="0"/>
              <a:pPr/>
              <a:t>2</a:t>
            </a:fld>
            <a:endParaRPr lang="en-US" dirty="0"/>
          </a:p>
        </p:txBody>
      </p:sp>
    </p:spTree>
    <p:extLst>
      <p:ext uri="{BB962C8B-B14F-4D97-AF65-F5344CB8AC3E}">
        <p14:creationId xmlns:p14="http://schemas.microsoft.com/office/powerpoint/2010/main" val="2758091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Format Request can done by sending a referral to the ILDS team in Community Health. </a:t>
            </a:r>
          </a:p>
          <a:p>
            <a:endParaRPr lang="en-US" dirty="0"/>
          </a:p>
          <a:p>
            <a:r>
              <a:rPr lang="en-US" dirty="0"/>
              <a:t>Braille </a:t>
            </a:r>
          </a:p>
          <a:p>
            <a:r>
              <a:rPr lang="en-US" dirty="0"/>
              <a:t>Large Print for ID cards 8.5x11</a:t>
            </a:r>
          </a:p>
          <a:p>
            <a:r>
              <a:rPr lang="en-US" dirty="0"/>
              <a:t>Electronic Text</a:t>
            </a:r>
          </a:p>
          <a:p>
            <a:r>
              <a:rPr lang="en-US" dirty="0"/>
              <a:t>Daisy-Digital Access information system-Audio Book </a:t>
            </a:r>
          </a:p>
          <a:p>
            <a:r>
              <a:rPr lang="en-US" dirty="0"/>
              <a:t>Audio-Tape/CD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1BCC49-CE82-44C6-8C66-6AE9C6505B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788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Which is why we provide Interpreting Services-To remove the language barriers</a:t>
            </a:r>
          </a:p>
        </p:txBody>
      </p:sp>
      <p:sp>
        <p:nvSpPr>
          <p:cNvPr id="4" name="Slide Number Placeholder 3"/>
          <p:cNvSpPr>
            <a:spLocks noGrp="1"/>
          </p:cNvSpPr>
          <p:nvPr>
            <p:ph type="sldNum" sz="quarter" idx="5"/>
          </p:nvPr>
        </p:nvSpPr>
        <p:spPr/>
        <p:txBody>
          <a:bodyPr/>
          <a:lstStyle/>
          <a:p>
            <a:fld id="{761BCC49-CE82-44C6-8C66-6AE9C6505BFA}" type="slidenum">
              <a:rPr lang="en-US" smtClean="0"/>
              <a:pPr/>
              <a:t>10</a:t>
            </a:fld>
            <a:endParaRPr lang="en-US" dirty="0"/>
          </a:p>
        </p:txBody>
      </p:sp>
    </p:spTree>
    <p:extLst>
      <p:ext uri="{BB962C8B-B14F-4D97-AF65-F5344CB8AC3E}">
        <p14:creationId xmlns:p14="http://schemas.microsoft.com/office/powerpoint/2010/main" val="417765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E4C8-B635-9252-7360-C5CB9AD8F8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F806D1-E429-B448-B790-0DEF773BD1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F8CA1F-6EB6-A1B1-DE20-6A4104F08FD1}"/>
              </a:ext>
            </a:extLst>
          </p:cNvPr>
          <p:cNvSpPr>
            <a:spLocks noGrp="1"/>
          </p:cNvSpPr>
          <p:nvPr>
            <p:ph type="dt" sz="half" idx="10"/>
          </p:nvPr>
        </p:nvSpPr>
        <p:spPr/>
        <p:txBody>
          <a:bodyPr/>
          <a:lstStyle/>
          <a:p>
            <a:fld id="{E2D2E053-4BB8-4DC5-BDF1-95E0F4E95A63}" type="datetimeFigureOut">
              <a:rPr lang="en-US" smtClean="0"/>
              <a:t>7/26/2022</a:t>
            </a:fld>
            <a:endParaRPr lang="en-US"/>
          </a:p>
        </p:txBody>
      </p:sp>
      <p:sp>
        <p:nvSpPr>
          <p:cNvPr id="5" name="Footer Placeholder 4">
            <a:extLst>
              <a:ext uri="{FF2B5EF4-FFF2-40B4-BE49-F238E27FC236}">
                <a16:creationId xmlns:a16="http://schemas.microsoft.com/office/drawing/2014/main" id="{140E0900-8A8A-CEB1-A4AF-85BCF106F3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BC91DD-68E6-4AD5-1AB2-EBECDA9C7F35}"/>
              </a:ext>
            </a:extLst>
          </p:cNvPr>
          <p:cNvSpPr>
            <a:spLocks noGrp="1"/>
          </p:cNvSpPr>
          <p:nvPr>
            <p:ph type="sldNum" sz="quarter" idx="12"/>
          </p:nvPr>
        </p:nvSpPr>
        <p:spPr/>
        <p:txBody>
          <a:bodyPr/>
          <a:lstStyle/>
          <a:p>
            <a:fld id="{3883804C-E984-4704-BE56-1D77511802CF}" type="slidenum">
              <a:rPr lang="en-US" smtClean="0"/>
              <a:t>‹#›</a:t>
            </a:fld>
            <a:endParaRPr lang="en-US"/>
          </a:p>
        </p:txBody>
      </p:sp>
    </p:spTree>
    <p:extLst>
      <p:ext uri="{BB962C8B-B14F-4D97-AF65-F5344CB8AC3E}">
        <p14:creationId xmlns:p14="http://schemas.microsoft.com/office/powerpoint/2010/main" val="1531486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1B6A6-E144-5DB1-A4A1-EE21694231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65AEC7-A8D3-BC0B-25CA-2A48D55966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1E2FF7-3FA4-826B-0068-3C415939CC7D}"/>
              </a:ext>
            </a:extLst>
          </p:cNvPr>
          <p:cNvSpPr>
            <a:spLocks noGrp="1"/>
          </p:cNvSpPr>
          <p:nvPr>
            <p:ph type="dt" sz="half" idx="10"/>
          </p:nvPr>
        </p:nvSpPr>
        <p:spPr/>
        <p:txBody>
          <a:bodyPr/>
          <a:lstStyle/>
          <a:p>
            <a:fld id="{E2D2E053-4BB8-4DC5-BDF1-95E0F4E95A63}" type="datetimeFigureOut">
              <a:rPr lang="en-US" smtClean="0"/>
              <a:t>7/26/2022</a:t>
            </a:fld>
            <a:endParaRPr lang="en-US"/>
          </a:p>
        </p:txBody>
      </p:sp>
      <p:sp>
        <p:nvSpPr>
          <p:cNvPr id="5" name="Footer Placeholder 4">
            <a:extLst>
              <a:ext uri="{FF2B5EF4-FFF2-40B4-BE49-F238E27FC236}">
                <a16:creationId xmlns:a16="http://schemas.microsoft.com/office/drawing/2014/main" id="{E3432983-1B0A-26B8-A627-66742E2D6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2CF727-0EB2-793C-F6DF-8296590E1EB6}"/>
              </a:ext>
            </a:extLst>
          </p:cNvPr>
          <p:cNvSpPr>
            <a:spLocks noGrp="1"/>
          </p:cNvSpPr>
          <p:nvPr>
            <p:ph type="sldNum" sz="quarter" idx="12"/>
          </p:nvPr>
        </p:nvSpPr>
        <p:spPr/>
        <p:txBody>
          <a:bodyPr/>
          <a:lstStyle/>
          <a:p>
            <a:fld id="{3883804C-E984-4704-BE56-1D77511802CF}" type="slidenum">
              <a:rPr lang="en-US" smtClean="0"/>
              <a:t>‹#›</a:t>
            </a:fld>
            <a:endParaRPr lang="en-US"/>
          </a:p>
        </p:txBody>
      </p:sp>
    </p:spTree>
    <p:extLst>
      <p:ext uri="{BB962C8B-B14F-4D97-AF65-F5344CB8AC3E}">
        <p14:creationId xmlns:p14="http://schemas.microsoft.com/office/powerpoint/2010/main" val="69433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D94D6A-43C4-3834-CDF9-37D655F33C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EBA2F1-C4F3-3429-E921-9738A9D723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64F433-EC96-74A6-9A80-11F4F4984943}"/>
              </a:ext>
            </a:extLst>
          </p:cNvPr>
          <p:cNvSpPr>
            <a:spLocks noGrp="1"/>
          </p:cNvSpPr>
          <p:nvPr>
            <p:ph type="dt" sz="half" idx="10"/>
          </p:nvPr>
        </p:nvSpPr>
        <p:spPr/>
        <p:txBody>
          <a:bodyPr/>
          <a:lstStyle/>
          <a:p>
            <a:fld id="{E2D2E053-4BB8-4DC5-BDF1-95E0F4E95A63}" type="datetimeFigureOut">
              <a:rPr lang="en-US" smtClean="0"/>
              <a:t>7/26/2022</a:t>
            </a:fld>
            <a:endParaRPr lang="en-US"/>
          </a:p>
        </p:txBody>
      </p:sp>
      <p:sp>
        <p:nvSpPr>
          <p:cNvPr id="5" name="Footer Placeholder 4">
            <a:extLst>
              <a:ext uri="{FF2B5EF4-FFF2-40B4-BE49-F238E27FC236}">
                <a16:creationId xmlns:a16="http://schemas.microsoft.com/office/drawing/2014/main" id="{318B6592-F713-9B27-2FC1-D6798AB763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BD1596-8BD5-A6E1-BA78-DD972B87AE9C}"/>
              </a:ext>
            </a:extLst>
          </p:cNvPr>
          <p:cNvSpPr>
            <a:spLocks noGrp="1"/>
          </p:cNvSpPr>
          <p:nvPr>
            <p:ph type="sldNum" sz="quarter" idx="12"/>
          </p:nvPr>
        </p:nvSpPr>
        <p:spPr/>
        <p:txBody>
          <a:bodyPr/>
          <a:lstStyle/>
          <a:p>
            <a:fld id="{3883804C-E984-4704-BE56-1D77511802CF}" type="slidenum">
              <a:rPr lang="en-US" smtClean="0"/>
              <a:t>‹#›</a:t>
            </a:fld>
            <a:endParaRPr lang="en-US"/>
          </a:p>
        </p:txBody>
      </p:sp>
    </p:spTree>
    <p:extLst>
      <p:ext uri="{BB962C8B-B14F-4D97-AF65-F5344CB8AC3E}">
        <p14:creationId xmlns:p14="http://schemas.microsoft.com/office/powerpoint/2010/main" val="3538266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15F27FA-180B-4E38-88C7-755F90D92322}" type="datetimeFigureOut">
              <a:rPr lang="en-US" smtClean="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BE734B-AD68-4E3E-9844-0BD1F7D725F8}" type="slidenum">
              <a:rPr lang="en-US" smtClean="0"/>
              <a:pPr/>
              <a:t>‹#›</a:t>
            </a:fld>
            <a:endParaRPr lang="en-US" dirty="0"/>
          </a:p>
        </p:txBody>
      </p:sp>
    </p:spTree>
    <p:extLst>
      <p:ext uri="{BB962C8B-B14F-4D97-AF65-F5344CB8AC3E}">
        <p14:creationId xmlns:p14="http://schemas.microsoft.com/office/powerpoint/2010/main" val="4112122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5F27FA-180B-4E38-88C7-755F90D92322}" type="datetimeFigureOut">
              <a:rPr lang="en-US" smtClean="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BE734B-AD68-4E3E-9844-0BD1F7D725F8}" type="slidenum">
              <a:rPr lang="en-US" smtClean="0"/>
              <a:pPr/>
              <a:t>‹#›</a:t>
            </a:fld>
            <a:endParaRPr lang="en-US" dirty="0"/>
          </a:p>
        </p:txBody>
      </p:sp>
    </p:spTree>
    <p:extLst>
      <p:ext uri="{BB962C8B-B14F-4D97-AF65-F5344CB8AC3E}">
        <p14:creationId xmlns:p14="http://schemas.microsoft.com/office/powerpoint/2010/main" val="767114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5F27FA-180B-4E38-88C7-755F90D92322}" type="datetimeFigureOut">
              <a:rPr lang="en-US" smtClean="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BE734B-AD68-4E3E-9844-0BD1F7D725F8}" type="slidenum">
              <a:rPr lang="en-US" smtClean="0"/>
              <a:pPr/>
              <a:t>‹#›</a:t>
            </a:fld>
            <a:endParaRPr lang="en-US" dirty="0"/>
          </a:p>
        </p:txBody>
      </p:sp>
    </p:spTree>
    <p:extLst>
      <p:ext uri="{BB962C8B-B14F-4D97-AF65-F5344CB8AC3E}">
        <p14:creationId xmlns:p14="http://schemas.microsoft.com/office/powerpoint/2010/main" val="715780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5F27FA-180B-4E38-88C7-755F90D92322}" type="datetimeFigureOut">
              <a:rPr lang="en-US" smtClean="0"/>
              <a:pPr/>
              <a:t>7/26/2022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BE734B-AD68-4E3E-9844-0BD1F7D725F8}" type="slidenum">
              <a:rPr lang="en-US" smtClean="0"/>
              <a:pPr/>
              <a:t>‹#›</a:t>
            </a:fld>
            <a:endParaRPr lang="en-US" dirty="0"/>
          </a:p>
        </p:txBody>
      </p:sp>
    </p:spTree>
    <p:extLst>
      <p:ext uri="{BB962C8B-B14F-4D97-AF65-F5344CB8AC3E}">
        <p14:creationId xmlns:p14="http://schemas.microsoft.com/office/powerpoint/2010/main" val="427760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5F27FA-180B-4E38-88C7-755F90D92322}" type="datetimeFigureOut">
              <a:rPr lang="en-US" smtClean="0"/>
              <a:pPr/>
              <a:t>7/26/2022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BE734B-AD68-4E3E-9844-0BD1F7D725F8}" type="slidenum">
              <a:rPr lang="en-US" smtClean="0"/>
              <a:pPr/>
              <a:t>‹#›</a:t>
            </a:fld>
            <a:endParaRPr lang="en-US" dirty="0"/>
          </a:p>
        </p:txBody>
      </p:sp>
    </p:spTree>
    <p:extLst>
      <p:ext uri="{BB962C8B-B14F-4D97-AF65-F5344CB8AC3E}">
        <p14:creationId xmlns:p14="http://schemas.microsoft.com/office/powerpoint/2010/main" val="761319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5F27FA-180B-4E38-88C7-755F90D92322}" type="datetimeFigureOut">
              <a:rPr lang="en-US" smtClean="0"/>
              <a:pPr/>
              <a:t>7/26/2022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BE734B-AD68-4E3E-9844-0BD1F7D725F8}" type="slidenum">
              <a:rPr lang="en-US" smtClean="0"/>
              <a:pPr/>
              <a:t>‹#›</a:t>
            </a:fld>
            <a:endParaRPr lang="en-US" dirty="0"/>
          </a:p>
        </p:txBody>
      </p:sp>
    </p:spTree>
    <p:extLst>
      <p:ext uri="{BB962C8B-B14F-4D97-AF65-F5344CB8AC3E}">
        <p14:creationId xmlns:p14="http://schemas.microsoft.com/office/powerpoint/2010/main" val="3778453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5F27FA-180B-4E38-88C7-755F90D92322}" type="datetimeFigureOut">
              <a:rPr lang="en-US" smtClean="0"/>
              <a:pPr/>
              <a:t>7/26/2022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BE734B-AD68-4E3E-9844-0BD1F7D725F8}" type="slidenum">
              <a:rPr lang="en-US" smtClean="0"/>
              <a:pPr/>
              <a:t>‹#›</a:t>
            </a:fld>
            <a:endParaRPr lang="en-US" dirty="0"/>
          </a:p>
        </p:txBody>
      </p:sp>
    </p:spTree>
    <p:extLst>
      <p:ext uri="{BB962C8B-B14F-4D97-AF65-F5344CB8AC3E}">
        <p14:creationId xmlns:p14="http://schemas.microsoft.com/office/powerpoint/2010/main" val="723015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15F27FA-180B-4E38-88C7-755F90D92322}" type="datetimeFigureOut">
              <a:rPr lang="en-US" smtClean="0"/>
              <a:pPr/>
              <a:t>7/26/2022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BE734B-AD68-4E3E-9844-0BD1F7D725F8}" type="slidenum">
              <a:rPr lang="en-US" smtClean="0"/>
              <a:pPr/>
              <a:t>‹#›</a:t>
            </a:fld>
            <a:endParaRPr lang="en-US" dirty="0"/>
          </a:p>
        </p:txBody>
      </p:sp>
    </p:spTree>
    <p:extLst>
      <p:ext uri="{BB962C8B-B14F-4D97-AF65-F5344CB8AC3E}">
        <p14:creationId xmlns:p14="http://schemas.microsoft.com/office/powerpoint/2010/main" val="2698246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A3CFD-E045-8AAF-82C4-1CCDEBB1D5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6E0746-5A45-B8B0-EE72-2ABD175C76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B9C4EC-40F5-9B16-CEA4-F38409056C78}"/>
              </a:ext>
            </a:extLst>
          </p:cNvPr>
          <p:cNvSpPr>
            <a:spLocks noGrp="1"/>
          </p:cNvSpPr>
          <p:nvPr>
            <p:ph type="dt" sz="half" idx="10"/>
          </p:nvPr>
        </p:nvSpPr>
        <p:spPr/>
        <p:txBody>
          <a:bodyPr/>
          <a:lstStyle/>
          <a:p>
            <a:fld id="{E2D2E053-4BB8-4DC5-BDF1-95E0F4E95A63}" type="datetimeFigureOut">
              <a:rPr lang="en-US" smtClean="0"/>
              <a:t>7/26/2022</a:t>
            </a:fld>
            <a:endParaRPr lang="en-US"/>
          </a:p>
        </p:txBody>
      </p:sp>
      <p:sp>
        <p:nvSpPr>
          <p:cNvPr id="5" name="Footer Placeholder 4">
            <a:extLst>
              <a:ext uri="{FF2B5EF4-FFF2-40B4-BE49-F238E27FC236}">
                <a16:creationId xmlns:a16="http://schemas.microsoft.com/office/drawing/2014/main" id="{9EB36026-9753-ACF2-C157-AC170A82BC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C0C601-B7DE-8B0C-4852-20796AEB5624}"/>
              </a:ext>
            </a:extLst>
          </p:cNvPr>
          <p:cNvSpPr>
            <a:spLocks noGrp="1"/>
          </p:cNvSpPr>
          <p:nvPr>
            <p:ph type="sldNum" sz="quarter" idx="12"/>
          </p:nvPr>
        </p:nvSpPr>
        <p:spPr/>
        <p:txBody>
          <a:bodyPr/>
          <a:lstStyle/>
          <a:p>
            <a:fld id="{3883804C-E984-4704-BE56-1D77511802CF}" type="slidenum">
              <a:rPr lang="en-US" smtClean="0"/>
              <a:t>‹#›</a:t>
            </a:fld>
            <a:endParaRPr lang="en-US"/>
          </a:p>
        </p:txBody>
      </p:sp>
    </p:spTree>
    <p:extLst>
      <p:ext uri="{BB962C8B-B14F-4D97-AF65-F5344CB8AC3E}">
        <p14:creationId xmlns:p14="http://schemas.microsoft.com/office/powerpoint/2010/main" val="3285391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15F27FA-180B-4E38-88C7-755F90D92322}" type="datetimeFigureOut">
              <a:rPr lang="en-US" smtClean="0"/>
              <a:pPr/>
              <a:t>7/26/2022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BE734B-AD68-4E3E-9844-0BD1F7D725F8}" type="slidenum">
              <a:rPr lang="en-US" smtClean="0"/>
              <a:pPr/>
              <a:t>‹#›</a:t>
            </a:fld>
            <a:endParaRPr lang="en-US" dirty="0"/>
          </a:p>
        </p:txBody>
      </p:sp>
    </p:spTree>
    <p:extLst>
      <p:ext uri="{BB962C8B-B14F-4D97-AF65-F5344CB8AC3E}">
        <p14:creationId xmlns:p14="http://schemas.microsoft.com/office/powerpoint/2010/main" val="3230107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5F27FA-180B-4E38-88C7-755F90D92322}" type="datetimeFigureOut">
              <a:rPr lang="en-US" smtClean="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BE734B-AD68-4E3E-9844-0BD1F7D725F8}" type="slidenum">
              <a:rPr lang="en-US" smtClean="0"/>
              <a:pPr/>
              <a:t>‹#›</a:t>
            </a:fld>
            <a:endParaRPr lang="en-US" dirty="0"/>
          </a:p>
        </p:txBody>
      </p:sp>
    </p:spTree>
    <p:extLst>
      <p:ext uri="{BB962C8B-B14F-4D97-AF65-F5344CB8AC3E}">
        <p14:creationId xmlns:p14="http://schemas.microsoft.com/office/powerpoint/2010/main" val="2644717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5F27FA-180B-4E38-88C7-755F90D92322}" type="datetimeFigureOut">
              <a:rPr lang="en-US" smtClean="0"/>
              <a:pPr/>
              <a:t>7/26/2022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BE734B-AD68-4E3E-9844-0BD1F7D725F8}" type="slidenum">
              <a:rPr lang="en-US" smtClean="0"/>
              <a:pPr/>
              <a:t>‹#›</a:t>
            </a:fld>
            <a:endParaRPr lang="en-US" dirty="0"/>
          </a:p>
        </p:txBody>
      </p:sp>
    </p:spTree>
    <p:extLst>
      <p:ext uri="{BB962C8B-B14F-4D97-AF65-F5344CB8AC3E}">
        <p14:creationId xmlns:p14="http://schemas.microsoft.com/office/powerpoint/2010/main" val="1231326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651745-407E-4C96-BAD9-57EE8DA82EA2}" type="datetime1">
              <a:rPr lang="en-US" smtClean="0">
                <a:solidFill>
                  <a:prstClr val="white">
                    <a:tint val="75000"/>
                  </a:prstClr>
                </a:solidFill>
              </a:rPr>
              <a:pPr/>
              <a:t>7/26/2022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04114BA-CE5B-47DE-825C-9B2CD06AEA0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434844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675CBC-58BE-478C-80CB-BA4577B2955E}" type="datetime1">
              <a:rPr lang="en-US" smtClean="0">
                <a:solidFill>
                  <a:prstClr val="white">
                    <a:tint val="75000"/>
                  </a:prstClr>
                </a:solidFill>
              </a:rPr>
              <a:pPr/>
              <a:t>7/26/2022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04114BA-CE5B-47DE-825C-9B2CD06AEA0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34544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33813D-BF6A-4B1A-8B1B-FEF07A285D67}" type="datetime1">
              <a:rPr lang="en-US" smtClean="0">
                <a:solidFill>
                  <a:prstClr val="white">
                    <a:tint val="75000"/>
                  </a:prstClr>
                </a:solidFill>
              </a:rPr>
              <a:pPr/>
              <a:t>7/26/2022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04114BA-CE5B-47DE-825C-9B2CD06AEA0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346521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B8D260-6CA1-4AD5-8B73-BE077B2481AE}" type="datetime1">
              <a:rPr lang="en-US" smtClean="0">
                <a:solidFill>
                  <a:prstClr val="white">
                    <a:tint val="75000"/>
                  </a:prstClr>
                </a:solidFill>
              </a:rPr>
              <a:pPr/>
              <a:t>7/26/2022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04114BA-CE5B-47DE-825C-9B2CD06AEA0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91253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B2EC7-84C6-4E0D-8F5C-AD8F4B94143B}" type="datetime1">
              <a:rPr lang="en-US" smtClean="0">
                <a:solidFill>
                  <a:prstClr val="white">
                    <a:tint val="75000"/>
                  </a:prstClr>
                </a:solidFill>
              </a:rPr>
              <a:pPr/>
              <a:t>7/26/2022</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404114BA-CE5B-47DE-825C-9B2CD06AEA0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572034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6E0B47-4681-4116-AE60-FAC2B7BE314E}" type="datetime1">
              <a:rPr lang="en-US" smtClean="0">
                <a:solidFill>
                  <a:prstClr val="white">
                    <a:tint val="75000"/>
                  </a:prstClr>
                </a:solidFill>
              </a:rPr>
              <a:pPr/>
              <a:t>7/26/2022</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404114BA-CE5B-47DE-825C-9B2CD06AEA0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580850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B7630-2E39-470E-9343-0C42D804D3FA}" type="datetime1">
              <a:rPr lang="en-US" smtClean="0">
                <a:solidFill>
                  <a:prstClr val="white">
                    <a:tint val="75000"/>
                  </a:prstClr>
                </a:solidFill>
              </a:rPr>
              <a:pPr/>
              <a:t>7/26/2022</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404114BA-CE5B-47DE-825C-9B2CD06AEA0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8085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9A89A-E653-7CC4-3E0D-67F7D44493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A9D90C-E976-6861-C4B6-DBC4B2687B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981F7C-E606-376E-8164-F8E51976D58E}"/>
              </a:ext>
            </a:extLst>
          </p:cNvPr>
          <p:cNvSpPr>
            <a:spLocks noGrp="1"/>
          </p:cNvSpPr>
          <p:nvPr>
            <p:ph type="dt" sz="half" idx="10"/>
          </p:nvPr>
        </p:nvSpPr>
        <p:spPr/>
        <p:txBody>
          <a:bodyPr/>
          <a:lstStyle/>
          <a:p>
            <a:fld id="{E2D2E053-4BB8-4DC5-BDF1-95E0F4E95A63}" type="datetimeFigureOut">
              <a:rPr lang="en-US" smtClean="0"/>
              <a:t>7/26/2022</a:t>
            </a:fld>
            <a:endParaRPr lang="en-US"/>
          </a:p>
        </p:txBody>
      </p:sp>
      <p:sp>
        <p:nvSpPr>
          <p:cNvPr id="5" name="Footer Placeholder 4">
            <a:extLst>
              <a:ext uri="{FF2B5EF4-FFF2-40B4-BE49-F238E27FC236}">
                <a16:creationId xmlns:a16="http://schemas.microsoft.com/office/drawing/2014/main" id="{AB4797E3-92D4-C877-CDE2-0525F33A8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44AF0F-373A-3D6B-D955-654CDEE9E76E}"/>
              </a:ext>
            </a:extLst>
          </p:cNvPr>
          <p:cNvSpPr>
            <a:spLocks noGrp="1"/>
          </p:cNvSpPr>
          <p:nvPr>
            <p:ph type="sldNum" sz="quarter" idx="12"/>
          </p:nvPr>
        </p:nvSpPr>
        <p:spPr/>
        <p:txBody>
          <a:bodyPr/>
          <a:lstStyle/>
          <a:p>
            <a:fld id="{3883804C-E984-4704-BE56-1D77511802CF}" type="slidenum">
              <a:rPr lang="en-US" smtClean="0"/>
              <a:t>‹#›</a:t>
            </a:fld>
            <a:endParaRPr lang="en-US"/>
          </a:p>
        </p:txBody>
      </p:sp>
    </p:spTree>
    <p:extLst>
      <p:ext uri="{BB962C8B-B14F-4D97-AF65-F5344CB8AC3E}">
        <p14:creationId xmlns:p14="http://schemas.microsoft.com/office/powerpoint/2010/main" val="9380318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984F117-5EBA-43D9-A1D2-B12EDAF25274}" type="datetime1">
              <a:rPr lang="en-US" smtClean="0">
                <a:solidFill>
                  <a:prstClr val="white">
                    <a:tint val="75000"/>
                  </a:prstClr>
                </a:solidFill>
              </a:rPr>
              <a:pPr/>
              <a:t>7/26/2022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04114BA-CE5B-47DE-825C-9B2CD06AEA0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898452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B284356-A6E0-4B7B-A005-BDED8AB4C8BA}" type="datetime1">
              <a:rPr lang="en-US" smtClean="0">
                <a:solidFill>
                  <a:prstClr val="white">
                    <a:tint val="75000"/>
                  </a:prstClr>
                </a:solidFill>
              </a:rPr>
              <a:pPr/>
              <a:t>7/26/2022</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404114BA-CE5B-47DE-825C-9B2CD06AEA0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797861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E0208B-7CD2-47BB-AD91-62414A9773B9}" type="datetime1">
              <a:rPr lang="en-US" smtClean="0">
                <a:solidFill>
                  <a:prstClr val="white">
                    <a:tint val="75000"/>
                  </a:prstClr>
                </a:solidFill>
              </a:rPr>
              <a:pPr/>
              <a:t>7/26/2022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04114BA-CE5B-47DE-825C-9B2CD06AEA0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63379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CA188-8DFA-4DE0-B210-9CB4A4CB9170}" type="datetime1">
              <a:rPr lang="en-US" smtClean="0">
                <a:solidFill>
                  <a:prstClr val="white">
                    <a:tint val="75000"/>
                  </a:prstClr>
                </a:solidFill>
              </a:rPr>
              <a:pPr/>
              <a:t>7/26/2022</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404114BA-CE5B-47DE-825C-9B2CD06AEA0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29945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7BF7E-326D-F1DB-C9C5-EA15A514A6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C2710B-7A7D-72AC-904F-659D5497A0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77887E-F282-2DAC-55D2-AF670DF568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6B2934-F07F-77BE-36A7-A286D6B821A7}"/>
              </a:ext>
            </a:extLst>
          </p:cNvPr>
          <p:cNvSpPr>
            <a:spLocks noGrp="1"/>
          </p:cNvSpPr>
          <p:nvPr>
            <p:ph type="dt" sz="half" idx="10"/>
          </p:nvPr>
        </p:nvSpPr>
        <p:spPr/>
        <p:txBody>
          <a:bodyPr/>
          <a:lstStyle/>
          <a:p>
            <a:fld id="{E2D2E053-4BB8-4DC5-BDF1-95E0F4E95A63}" type="datetimeFigureOut">
              <a:rPr lang="en-US" smtClean="0"/>
              <a:t>7/26/2022</a:t>
            </a:fld>
            <a:endParaRPr lang="en-US"/>
          </a:p>
        </p:txBody>
      </p:sp>
      <p:sp>
        <p:nvSpPr>
          <p:cNvPr id="6" name="Footer Placeholder 5">
            <a:extLst>
              <a:ext uri="{FF2B5EF4-FFF2-40B4-BE49-F238E27FC236}">
                <a16:creationId xmlns:a16="http://schemas.microsoft.com/office/drawing/2014/main" id="{59CFDE75-A850-EC86-B95B-9F1DB8E1F0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65620F-4097-1EF1-D93E-382396F7D0FE}"/>
              </a:ext>
            </a:extLst>
          </p:cNvPr>
          <p:cNvSpPr>
            <a:spLocks noGrp="1"/>
          </p:cNvSpPr>
          <p:nvPr>
            <p:ph type="sldNum" sz="quarter" idx="12"/>
          </p:nvPr>
        </p:nvSpPr>
        <p:spPr/>
        <p:txBody>
          <a:bodyPr/>
          <a:lstStyle/>
          <a:p>
            <a:fld id="{3883804C-E984-4704-BE56-1D77511802CF}" type="slidenum">
              <a:rPr lang="en-US" smtClean="0"/>
              <a:t>‹#›</a:t>
            </a:fld>
            <a:endParaRPr lang="en-US"/>
          </a:p>
        </p:txBody>
      </p:sp>
    </p:spTree>
    <p:extLst>
      <p:ext uri="{BB962C8B-B14F-4D97-AF65-F5344CB8AC3E}">
        <p14:creationId xmlns:p14="http://schemas.microsoft.com/office/powerpoint/2010/main" val="2608400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D0EB0-16B5-6CF1-63AD-8653E30075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C6464B-52DA-FCF5-8A49-F8239D6F94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2FEF58-924B-2DAB-DAA9-A48DDB485F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ACCB92-1887-0530-D403-2E6426941F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FBD63C-752B-E1B2-3867-307C417707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068E05-DAC9-3320-0356-E0C86DC0E5E3}"/>
              </a:ext>
            </a:extLst>
          </p:cNvPr>
          <p:cNvSpPr>
            <a:spLocks noGrp="1"/>
          </p:cNvSpPr>
          <p:nvPr>
            <p:ph type="dt" sz="half" idx="10"/>
          </p:nvPr>
        </p:nvSpPr>
        <p:spPr/>
        <p:txBody>
          <a:bodyPr/>
          <a:lstStyle/>
          <a:p>
            <a:fld id="{E2D2E053-4BB8-4DC5-BDF1-95E0F4E95A63}" type="datetimeFigureOut">
              <a:rPr lang="en-US" smtClean="0"/>
              <a:t>7/26/2022</a:t>
            </a:fld>
            <a:endParaRPr lang="en-US"/>
          </a:p>
        </p:txBody>
      </p:sp>
      <p:sp>
        <p:nvSpPr>
          <p:cNvPr id="8" name="Footer Placeholder 7">
            <a:extLst>
              <a:ext uri="{FF2B5EF4-FFF2-40B4-BE49-F238E27FC236}">
                <a16:creationId xmlns:a16="http://schemas.microsoft.com/office/drawing/2014/main" id="{19B21034-B9EF-211D-DD0A-4078E8E7DD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54FF09-3853-4966-AD08-D0543D45A8A7}"/>
              </a:ext>
            </a:extLst>
          </p:cNvPr>
          <p:cNvSpPr>
            <a:spLocks noGrp="1"/>
          </p:cNvSpPr>
          <p:nvPr>
            <p:ph type="sldNum" sz="quarter" idx="12"/>
          </p:nvPr>
        </p:nvSpPr>
        <p:spPr/>
        <p:txBody>
          <a:bodyPr/>
          <a:lstStyle/>
          <a:p>
            <a:fld id="{3883804C-E984-4704-BE56-1D77511802CF}" type="slidenum">
              <a:rPr lang="en-US" smtClean="0"/>
              <a:t>‹#›</a:t>
            </a:fld>
            <a:endParaRPr lang="en-US"/>
          </a:p>
        </p:txBody>
      </p:sp>
    </p:spTree>
    <p:extLst>
      <p:ext uri="{BB962C8B-B14F-4D97-AF65-F5344CB8AC3E}">
        <p14:creationId xmlns:p14="http://schemas.microsoft.com/office/powerpoint/2010/main" val="1923066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4E3D5-0CB5-EA33-1ACF-5A6E6E87C3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C910A7-5D5E-3F0C-883E-B73CD0579A4F}"/>
              </a:ext>
            </a:extLst>
          </p:cNvPr>
          <p:cNvSpPr>
            <a:spLocks noGrp="1"/>
          </p:cNvSpPr>
          <p:nvPr>
            <p:ph type="dt" sz="half" idx="10"/>
          </p:nvPr>
        </p:nvSpPr>
        <p:spPr/>
        <p:txBody>
          <a:bodyPr/>
          <a:lstStyle/>
          <a:p>
            <a:fld id="{E2D2E053-4BB8-4DC5-BDF1-95E0F4E95A63}" type="datetimeFigureOut">
              <a:rPr lang="en-US" smtClean="0"/>
              <a:t>7/26/2022</a:t>
            </a:fld>
            <a:endParaRPr lang="en-US"/>
          </a:p>
        </p:txBody>
      </p:sp>
      <p:sp>
        <p:nvSpPr>
          <p:cNvPr id="4" name="Footer Placeholder 3">
            <a:extLst>
              <a:ext uri="{FF2B5EF4-FFF2-40B4-BE49-F238E27FC236}">
                <a16:creationId xmlns:a16="http://schemas.microsoft.com/office/drawing/2014/main" id="{C3F9EE70-02DF-0631-A0CA-E00A173C3B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014E26-B031-B76D-28AA-B3E7DCA9CE31}"/>
              </a:ext>
            </a:extLst>
          </p:cNvPr>
          <p:cNvSpPr>
            <a:spLocks noGrp="1"/>
          </p:cNvSpPr>
          <p:nvPr>
            <p:ph type="sldNum" sz="quarter" idx="12"/>
          </p:nvPr>
        </p:nvSpPr>
        <p:spPr/>
        <p:txBody>
          <a:bodyPr/>
          <a:lstStyle/>
          <a:p>
            <a:fld id="{3883804C-E984-4704-BE56-1D77511802CF}" type="slidenum">
              <a:rPr lang="en-US" smtClean="0"/>
              <a:t>‹#›</a:t>
            </a:fld>
            <a:endParaRPr lang="en-US"/>
          </a:p>
        </p:txBody>
      </p:sp>
    </p:spTree>
    <p:extLst>
      <p:ext uri="{BB962C8B-B14F-4D97-AF65-F5344CB8AC3E}">
        <p14:creationId xmlns:p14="http://schemas.microsoft.com/office/powerpoint/2010/main" val="3246838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D45B4E-56B6-4F66-5F92-09A438A8A34B}"/>
              </a:ext>
            </a:extLst>
          </p:cNvPr>
          <p:cNvSpPr>
            <a:spLocks noGrp="1"/>
          </p:cNvSpPr>
          <p:nvPr>
            <p:ph type="dt" sz="half" idx="10"/>
          </p:nvPr>
        </p:nvSpPr>
        <p:spPr/>
        <p:txBody>
          <a:bodyPr/>
          <a:lstStyle/>
          <a:p>
            <a:fld id="{E2D2E053-4BB8-4DC5-BDF1-95E0F4E95A63}" type="datetimeFigureOut">
              <a:rPr lang="en-US" smtClean="0"/>
              <a:t>7/26/2022</a:t>
            </a:fld>
            <a:endParaRPr lang="en-US"/>
          </a:p>
        </p:txBody>
      </p:sp>
      <p:sp>
        <p:nvSpPr>
          <p:cNvPr id="3" name="Footer Placeholder 2">
            <a:extLst>
              <a:ext uri="{FF2B5EF4-FFF2-40B4-BE49-F238E27FC236}">
                <a16:creationId xmlns:a16="http://schemas.microsoft.com/office/drawing/2014/main" id="{3029C1D1-D1C6-D303-D485-E06C338A3E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A69C33-8DFD-5E29-3054-ED66A796D68D}"/>
              </a:ext>
            </a:extLst>
          </p:cNvPr>
          <p:cNvSpPr>
            <a:spLocks noGrp="1"/>
          </p:cNvSpPr>
          <p:nvPr>
            <p:ph type="sldNum" sz="quarter" idx="12"/>
          </p:nvPr>
        </p:nvSpPr>
        <p:spPr/>
        <p:txBody>
          <a:bodyPr/>
          <a:lstStyle/>
          <a:p>
            <a:fld id="{3883804C-E984-4704-BE56-1D77511802CF}" type="slidenum">
              <a:rPr lang="en-US" smtClean="0"/>
              <a:t>‹#›</a:t>
            </a:fld>
            <a:endParaRPr lang="en-US"/>
          </a:p>
        </p:txBody>
      </p:sp>
    </p:spTree>
    <p:extLst>
      <p:ext uri="{BB962C8B-B14F-4D97-AF65-F5344CB8AC3E}">
        <p14:creationId xmlns:p14="http://schemas.microsoft.com/office/powerpoint/2010/main" val="2749714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2DBF1-2047-31CE-27F1-090D3221FB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C5EDB5-C43F-83B5-D0E2-0E38658645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E450BE-81C8-A836-0871-1D6212C09A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FAA9E2-2BA5-3B58-50CE-E53235F4B4F0}"/>
              </a:ext>
            </a:extLst>
          </p:cNvPr>
          <p:cNvSpPr>
            <a:spLocks noGrp="1"/>
          </p:cNvSpPr>
          <p:nvPr>
            <p:ph type="dt" sz="half" idx="10"/>
          </p:nvPr>
        </p:nvSpPr>
        <p:spPr/>
        <p:txBody>
          <a:bodyPr/>
          <a:lstStyle/>
          <a:p>
            <a:fld id="{E2D2E053-4BB8-4DC5-BDF1-95E0F4E95A63}" type="datetimeFigureOut">
              <a:rPr lang="en-US" smtClean="0"/>
              <a:t>7/26/2022</a:t>
            </a:fld>
            <a:endParaRPr lang="en-US"/>
          </a:p>
        </p:txBody>
      </p:sp>
      <p:sp>
        <p:nvSpPr>
          <p:cNvPr id="6" name="Footer Placeholder 5">
            <a:extLst>
              <a:ext uri="{FF2B5EF4-FFF2-40B4-BE49-F238E27FC236}">
                <a16:creationId xmlns:a16="http://schemas.microsoft.com/office/drawing/2014/main" id="{B78D5F08-993C-265B-9B0E-16F764BC81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3C742B-571F-D79F-AC1A-E0D0935AC980}"/>
              </a:ext>
            </a:extLst>
          </p:cNvPr>
          <p:cNvSpPr>
            <a:spLocks noGrp="1"/>
          </p:cNvSpPr>
          <p:nvPr>
            <p:ph type="sldNum" sz="quarter" idx="12"/>
          </p:nvPr>
        </p:nvSpPr>
        <p:spPr/>
        <p:txBody>
          <a:bodyPr/>
          <a:lstStyle/>
          <a:p>
            <a:fld id="{3883804C-E984-4704-BE56-1D77511802CF}" type="slidenum">
              <a:rPr lang="en-US" smtClean="0"/>
              <a:t>‹#›</a:t>
            </a:fld>
            <a:endParaRPr lang="en-US"/>
          </a:p>
        </p:txBody>
      </p:sp>
    </p:spTree>
    <p:extLst>
      <p:ext uri="{BB962C8B-B14F-4D97-AF65-F5344CB8AC3E}">
        <p14:creationId xmlns:p14="http://schemas.microsoft.com/office/powerpoint/2010/main" val="2209352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3454A-C264-35CE-D5D1-0838B17C4A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C9D943-5C3E-FC5B-0D1F-25C1A2CC4F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DAFE64-5CF9-E12B-3B39-56526E75D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76C8AC-2435-9E41-1669-056B2BEE097A}"/>
              </a:ext>
            </a:extLst>
          </p:cNvPr>
          <p:cNvSpPr>
            <a:spLocks noGrp="1"/>
          </p:cNvSpPr>
          <p:nvPr>
            <p:ph type="dt" sz="half" idx="10"/>
          </p:nvPr>
        </p:nvSpPr>
        <p:spPr/>
        <p:txBody>
          <a:bodyPr/>
          <a:lstStyle/>
          <a:p>
            <a:fld id="{E2D2E053-4BB8-4DC5-BDF1-95E0F4E95A63}" type="datetimeFigureOut">
              <a:rPr lang="en-US" smtClean="0"/>
              <a:t>7/26/2022</a:t>
            </a:fld>
            <a:endParaRPr lang="en-US"/>
          </a:p>
        </p:txBody>
      </p:sp>
      <p:sp>
        <p:nvSpPr>
          <p:cNvPr id="6" name="Footer Placeholder 5">
            <a:extLst>
              <a:ext uri="{FF2B5EF4-FFF2-40B4-BE49-F238E27FC236}">
                <a16:creationId xmlns:a16="http://schemas.microsoft.com/office/drawing/2014/main" id="{7AB5C070-3031-611F-0460-FC20AA8827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D3A52B-775E-6051-F4F7-525E67A5171B}"/>
              </a:ext>
            </a:extLst>
          </p:cNvPr>
          <p:cNvSpPr>
            <a:spLocks noGrp="1"/>
          </p:cNvSpPr>
          <p:nvPr>
            <p:ph type="sldNum" sz="quarter" idx="12"/>
          </p:nvPr>
        </p:nvSpPr>
        <p:spPr/>
        <p:txBody>
          <a:bodyPr/>
          <a:lstStyle/>
          <a:p>
            <a:fld id="{3883804C-E984-4704-BE56-1D77511802CF}" type="slidenum">
              <a:rPr lang="en-US" smtClean="0"/>
              <a:t>‹#›</a:t>
            </a:fld>
            <a:endParaRPr lang="en-US"/>
          </a:p>
        </p:txBody>
      </p:sp>
    </p:spTree>
    <p:extLst>
      <p:ext uri="{BB962C8B-B14F-4D97-AF65-F5344CB8AC3E}">
        <p14:creationId xmlns:p14="http://schemas.microsoft.com/office/powerpoint/2010/main" val="349788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A12F04-4C2D-E5B5-522E-EDA72EF991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E0AAA7-E933-7143-F567-0A6974EF8E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44763-4DA5-11B1-1817-0B59A306F0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D2E053-4BB8-4DC5-BDF1-95E0F4E95A63}" type="datetimeFigureOut">
              <a:rPr lang="en-US" smtClean="0"/>
              <a:t>7/26/2022</a:t>
            </a:fld>
            <a:endParaRPr lang="en-US"/>
          </a:p>
        </p:txBody>
      </p:sp>
      <p:sp>
        <p:nvSpPr>
          <p:cNvPr id="5" name="Footer Placeholder 4">
            <a:extLst>
              <a:ext uri="{FF2B5EF4-FFF2-40B4-BE49-F238E27FC236}">
                <a16:creationId xmlns:a16="http://schemas.microsoft.com/office/drawing/2014/main" id="{5AB828C0-FA1C-AFEC-4B26-7FA60DACB2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E6EB11-A4C0-4C41-05D4-96D319E698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3804C-E984-4704-BE56-1D77511802CF}" type="slidenum">
              <a:rPr lang="en-US" smtClean="0"/>
              <a:t>‹#›</a:t>
            </a:fld>
            <a:endParaRPr lang="en-US"/>
          </a:p>
        </p:txBody>
      </p:sp>
    </p:spTree>
    <p:extLst>
      <p:ext uri="{BB962C8B-B14F-4D97-AF65-F5344CB8AC3E}">
        <p14:creationId xmlns:p14="http://schemas.microsoft.com/office/powerpoint/2010/main" val="2148844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15F27FA-180B-4E38-88C7-755F90D92322}" type="datetimeFigureOut">
              <a:rPr lang="en-US" smtClean="0"/>
              <a:pPr/>
              <a:t>7/26/2022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6BE734B-AD68-4E3E-9844-0BD1F7D725F8}" type="slidenum">
              <a:rPr lang="en-US" smtClean="0"/>
              <a:pPr/>
              <a:t>‹#›</a:t>
            </a:fld>
            <a:endParaRPr lang="en-US" dirty="0"/>
          </a:p>
        </p:txBody>
      </p:sp>
    </p:spTree>
    <p:extLst>
      <p:ext uri="{BB962C8B-B14F-4D97-AF65-F5344CB8AC3E}">
        <p14:creationId xmlns:p14="http://schemas.microsoft.com/office/powerpoint/2010/main" val="971898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5D3B5E0-71A5-4296-9CB2-3F50DB40BDD6}" type="datetime1">
              <a:rPr lang="en-US" smtClean="0">
                <a:solidFill>
                  <a:prstClr val="white">
                    <a:tint val="75000"/>
                  </a:prstClr>
                </a:solidFill>
              </a:rPr>
              <a:pPr/>
              <a:t>7/26/2022</a:t>
            </a:fld>
            <a:endParaRPr lang="en-US">
              <a:solidFill>
                <a:prstClr val="white">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404114BA-CE5B-47DE-825C-9B2CD06AEA0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4583006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hyperlink" Target="mailto:Argandona-k@iehp.org" TargetMode="External"/><Relationship Id="rId2" Type="http://schemas.openxmlformats.org/officeDocument/2006/relationships/hyperlink" Target="mailto:uribe-g@iehp.com"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B3BAD04-E614-4C16-8360-019FCF0045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A5D46F32-6095-1637-D07C-8808D6B1883B}"/>
              </a:ext>
            </a:extLst>
          </p:cNvPr>
          <p:cNvSpPr>
            <a:spLocks noGrp="1"/>
          </p:cNvSpPr>
          <p:nvPr>
            <p:ph type="subTitle" idx="1"/>
          </p:nvPr>
        </p:nvSpPr>
        <p:spPr>
          <a:xfrm>
            <a:off x="841249" y="5543643"/>
            <a:ext cx="8856058" cy="479701"/>
          </a:xfrm>
        </p:spPr>
        <p:txBody>
          <a:bodyPr>
            <a:normAutofit/>
          </a:bodyPr>
          <a:lstStyle/>
          <a:p>
            <a:pPr algn="l"/>
            <a:r>
              <a:rPr lang="en-US" sz="1600" b="1" i="0" dirty="0">
                <a:solidFill>
                  <a:schemeClr val="bg1"/>
                </a:solidFill>
                <a:effectLst/>
                <a:latin typeface="Montserrat" panose="00000500000000000000" pitchFamily="2" charset="0"/>
              </a:rPr>
              <a:t>Effective Communication: Leveraging Alternate Formats in Healthcare</a:t>
            </a:r>
          </a:p>
          <a:p>
            <a:pPr algn="l"/>
            <a:endParaRPr lang="en-US" sz="2000" dirty="0">
              <a:solidFill>
                <a:srgbClr val="FFFFFF"/>
              </a:solidFill>
            </a:endParaRPr>
          </a:p>
        </p:txBody>
      </p:sp>
      <p:sp>
        <p:nvSpPr>
          <p:cNvPr id="2" name="Title 1">
            <a:extLst>
              <a:ext uri="{FF2B5EF4-FFF2-40B4-BE49-F238E27FC236}">
                <a16:creationId xmlns:a16="http://schemas.microsoft.com/office/drawing/2014/main" id="{E13B9EF0-C705-EDA7-4F0D-0472603DB896}"/>
              </a:ext>
            </a:extLst>
          </p:cNvPr>
          <p:cNvSpPr>
            <a:spLocks noGrp="1"/>
          </p:cNvSpPr>
          <p:nvPr>
            <p:ph type="ctrTitle"/>
          </p:nvPr>
        </p:nvSpPr>
        <p:spPr>
          <a:xfrm>
            <a:off x="841248" y="4199861"/>
            <a:ext cx="8856059" cy="1336826"/>
          </a:xfrm>
        </p:spPr>
        <p:txBody>
          <a:bodyPr>
            <a:normAutofit/>
          </a:bodyPr>
          <a:lstStyle/>
          <a:p>
            <a:pPr algn="l"/>
            <a:r>
              <a:rPr lang="en-US" sz="5400" dirty="0">
                <a:solidFill>
                  <a:srgbClr val="FFFFFF"/>
                </a:solidFill>
              </a:rPr>
              <a:t>Inland Empire Health Plan </a:t>
            </a:r>
          </a:p>
        </p:txBody>
      </p:sp>
    </p:spTree>
    <p:extLst>
      <p:ext uri="{BB962C8B-B14F-4D97-AF65-F5344CB8AC3E}">
        <p14:creationId xmlns:p14="http://schemas.microsoft.com/office/powerpoint/2010/main" val="140568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8" name="Picture 9" descr="F:\Samuel Torres\Marketing - IEHP\Logos\IEHP-Logo-white-writing.png"/>
          <p:cNvPicPr>
            <a:picLocks noChangeAspect="1" noChangeArrowheads="1"/>
          </p:cNvPicPr>
          <p:nvPr/>
        </p:nvPicPr>
        <p:blipFill>
          <a:blip r:embed="rId3" cstate="print"/>
          <a:srcRect/>
          <a:stretch>
            <a:fillRect/>
          </a:stretch>
        </p:blipFill>
        <p:spPr bwMode="auto">
          <a:xfrm>
            <a:off x="203200" y="177802"/>
            <a:ext cx="1016000" cy="560725"/>
          </a:xfrm>
          <a:prstGeom prst="rect">
            <a:avLst/>
          </a:prstGeom>
          <a:noFill/>
        </p:spPr>
      </p:pic>
      <p:sp>
        <p:nvSpPr>
          <p:cNvPr id="10" name="Rectangle 9"/>
          <p:cNvSpPr/>
          <p:nvPr/>
        </p:nvSpPr>
        <p:spPr>
          <a:xfrm>
            <a:off x="-1016000" y="5257800"/>
            <a:ext cx="13817600" cy="1117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p:cNvSpPr/>
          <p:nvPr/>
        </p:nvSpPr>
        <p:spPr>
          <a:xfrm>
            <a:off x="-914400" y="5156200"/>
            <a:ext cx="13817600" cy="1117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a:off x="-812800" y="5156200"/>
            <a:ext cx="1381760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Box 12"/>
          <p:cNvSpPr txBox="1"/>
          <p:nvPr/>
        </p:nvSpPr>
        <p:spPr>
          <a:xfrm>
            <a:off x="0" y="5054601"/>
            <a:ext cx="12192000" cy="1036117"/>
          </a:xfrm>
          <a:prstGeom prst="rect">
            <a:avLst/>
          </a:prstGeom>
          <a:noFill/>
        </p:spPr>
        <p:txBody>
          <a:bodyPr wrap="square" rtlCol="0">
            <a:spAutoFit/>
          </a:bodyPr>
          <a:lstStyle/>
          <a:p>
            <a:pPr algn="ctr"/>
            <a:r>
              <a:rPr lang="en-US" sz="6133" b="1" dirty="0"/>
              <a:t>Language Proficiency</a:t>
            </a:r>
          </a:p>
        </p:txBody>
      </p:sp>
      <p:sp>
        <p:nvSpPr>
          <p:cNvPr id="16" name="Rectangle 15"/>
          <p:cNvSpPr/>
          <p:nvPr/>
        </p:nvSpPr>
        <p:spPr>
          <a:xfrm>
            <a:off x="5588000" y="6578600"/>
            <a:ext cx="10668000" cy="235898"/>
          </a:xfrm>
          <a:prstGeom prst="rect">
            <a:avLst/>
          </a:prstGeom>
        </p:spPr>
        <p:txBody>
          <a:bodyPr wrap="square">
            <a:spAutoFit/>
          </a:bodyPr>
          <a:lstStyle/>
          <a:p>
            <a:r>
              <a:rPr lang="en-US" sz="933" dirty="0">
                <a:solidFill>
                  <a:schemeClr val="bg1"/>
                </a:solidFill>
              </a:rPr>
              <a:t>* Module 2: Cultural Competency: Race, Ethnicity, Language, and Unconscious Bias in Health Care, Cheri Wilson, MA, MHS, CPHQ</a:t>
            </a:r>
            <a:endParaRPr lang="es-MX" sz="933" dirty="0">
              <a:solidFill>
                <a:schemeClr val="bg1"/>
              </a:solidFill>
            </a:endParaRPr>
          </a:p>
        </p:txBody>
      </p:sp>
      <p:sp>
        <p:nvSpPr>
          <p:cNvPr id="17" name="TextBox 16"/>
          <p:cNvSpPr txBox="1"/>
          <p:nvPr/>
        </p:nvSpPr>
        <p:spPr>
          <a:xfrm>
            <a:off x="254000" y="904399"/>
            <a:ext cx="11684000" cy="3200876"/>
          </a:xfrm>
          <a:prstGeom prst="rect">
            <a:avLst/>
          </a:prstGeom>
          <a:noFill/>
        </p:spPr>
        <p:txBody>
          <a:bodyPr wrap="square" rtlCol="0">
            <a:spAutoFit/>
          </a:bodyPr>
          <a:lstStyle/>
          <a:p>
            <a:pPr marL="761981" indent="-761981"/>
            <a:r>
              <a:rPr lang="en-US" sz="3400" b="1" dirty="0">
                <a:solidFill>
                  <a:schemeClr val="bg1"/>
                </a:solidFill>
              </a:rPr>
              <a:t>Some Members with access or functional needs also have LEP?</a:t>
            </a:r>
          </a:p>
          <a:p>
            <a:pPr marL="685783"/>
            <a:r>
              <a:rPr lang="en-US" sz="2800" dirty="0">
                <a:solidFill>
                  <a:schemeClr val="bg1"/>
                </a:solidFill>
              </a:rPr>
              <a:t>Individuals who do not speak English as their primary language and who have a limited ability to read, speak, write, or understand English, may be considered limited English proficient (LEP)*.</a:t>
            </a:r>
          </a:p>
          <a:p>
            <a:pPr marL="1828754" lvl="1" indent="-380990">
              <a:buFont typeface="Arial" pitchFamily="34" charset="0"/>
              <a:buChar char="•"/>
            </a:pPr>
            <a:r>
              <a:rPr lang="en-US" sz="2800" dirty="0">
                <a:solidFill>
                  <a:schemeClr val="bg1"/>
                </a:solidFill>
              </a:rPr>
              <a:t>Between 1990 and 2010, the U.S. Limited English Proficiency (LEP) increased by 80%*.</a:t>
            </a:r>
          </a:p>
          <a:p>
            <a:pPr marL="1828754" lvl="1" indent="-380990">
              <a:buFont typeface="Arial" pitchFamily="34" charset="0"/>
              <a:buChar char="•"/>
            </a:pPr>
            <a:r>
              <a:rPr lang="en-US" sz="2800" dirty="0">
                <a:solidFill>
                  <a:schemeClr val="bg1"/>
                </a:solidFill>
              </a:rPr>
              <a:t>19.8% of California’s overall population is LEP*. </a:t>
            </a:r>
            <a:endParaRPr lang="en-US" sz="2800" b="1" u="sng" dirty="0">
              <a:solidFill>
                <a:schemeClr val="bg1"/>
              </a:solidFill>
            </a:endParaRPr>
          </a:p>
        </p:txBody>
      </p:sp>
      <p:sp>
        <p:nvSpPr>
          <p:cNvPr id="9" name="Rectangle 8"/>
          <p:cNvSpPr/>
          <p:nvPr/>
        </p:nvSpPr>
        <p:spPr>
          <a:xfrm>
            <a:off x="3657600" y="6413461"/>
            <a:ext cx="10668000" cy="235898"/>
          </a:xfrm>
          <a:prstGeom prst="rect">
            <a:avLst/>
          </a:prstGeom>
        </p:spPr>
        <p:txBody>
          <a:bodyPr wrap="square">
            <a:spAutoFit/>
          </a:bodyPr>
          <a:lstStyle/>
          <a:p>
            <a:r>
              <a:rPr lang="en-US" sz="933" dirty="0">
                <a:solidFill>
                  <a:schemeClr val="bg1"/>
                </a:solidFill>
              </a:rPr>
              <a:t>* U.S. Department of Health and Human Services OPHS, Office of Minority Health National Standards for Culturally and Linguistically Appropriate Services in Health Care </a:t>
            </a:r>
            <a:endParaRPr lang="es-MX" sz="933" dirty="0">
              <a:solidFill>
                <a:schemeClr val="bg1"/>
              </a:solidFill>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8" name="Picture 9" descr="F:\Samuel Torres\Marketing - IEHP\Logos\IEHP-Logo-white-writing.png"/>
          <p:cNvPicPr>
            <a:picLocks noChangeAspect="1" noChangeArrowheads="1"/>
          </p:cNvPicPr>
          <p:nvPr/>
        </p:nvPicPr>
        <p:blipFill>
          <a:blip r:embed="rId2" cstate="print"/>
          <a:srcRect/>
          <a:stretch>
            <a:fillRect/>
          </a:stretch>
        </p:blipFill>
        <p:spPr bwMode="auto">
          <a:xfrm>
            <a:off x="203200" y="177802"/>
            <a:ext cx="1016000" cy="560725"/>
          </a:xfrm>
          <a:prstGeom prst="rect">
            <a:avLst/>
          </a:prstGeom>
          <a:noFill/>
        </p:spPr>
      </p:pic>
      <p:sp>
        <p:nvSpPr>
          <p:cNvPr id="10" name="Rectangle 9"/>
          <p:cNvSpPr/>
          <p:nvPr/>
        </p:nvSpPr>
        <p:spPr>
          <a:xfrm>
            <a:off x="-1016000" y="5461000"/>
            <a:ext cx="13817600" cy="1117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white"/>
              </a:solidFill>
              <a:latin typeface="Calibri"/>
            </a:endParaRPr>
          </a:p>
        </p:txBody>
      </p:sp>
      <p:sp>
        <p:nvSpPr>
          <p:cNvPr id="11" name="Rectangle 10"/>
          <p:cNvSpPr/>
          <p:nvPr/>
        </p:nvSpPr>
        <p:spPr>
          <a:xfrm>
            <a:off x="-914400" y="5359400"/>
            <a:ext cx="13817600" cy="1117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white"/>
              </a:solidFill>
              <a:latin typeface="Calibri"/>
            </a:endParaRPr>
          </a:p>
        </p:txBody>
      </p:sp>
      <p:sp>
        <p:nvSpPr>
          <p:cNvPr id="12" name="Rectangle 11"/>
          <p:cNvSpPr/>
          <p:nvPr/>
        </p:nvSpPr>
        <p:spPr>
          <a:xfrm>
            <a:off x="-812800" y="5359400"/>
            <a:ext cx="1381760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white"/>
              </a:solidFill>
              <a:latin typeface="Calibri"/>
            </a:endParaRPr>
          </a:p>
        </p:txBody>
      </p:sp>
      <p:sp>
        <p:nvSpPr>
          <p:cNvPr id="13" name="TextBox 12"/>
          <p:cNvSpPr txBox="1"/>
          <p:nvPr/>
        </p:nvSpPr>
        <p:spPr>
          <a:xfrm>
            <a:off x="0" y="5257801"/>
            <a:ext cx="12192000" cy="1036117"/>
          </a:xfrm>
          <a:prstGeom prst="rect">
            <a:avLst/>
          </a:prstGeom>
          <a:noFill/>
        </p:spPr>
        <p:txBody>
          <a:bodyPr wrap="square" rtlCol="0">
            <a:spAutoFit/>
          </a:bodyPr>
          <a:lstStyle/>
          <a:p>
            <a:pPr algn="ctr" defTabSz="1219170"/>
            <a:r>
              <a:rPr lang="en-US" sz="6133" b="1" dirty="0">
                <a:solidFill>
                  <a:prstClr val="black"/>
                </a:solidFill>
                <a:latin typeface="Calibri"/>
              </a:rPr>
              <a:t>Perils of Having LEP</a:t>
            </a:r>
          </a:p>
        </p:txBody>
      </p:sp>
      <p:sp>
        <p:nvSpPr>
          <p:cNvPr id="16" name="Rectangle 15"/>
          <p:cNvSpPr/>
          <p:nvPr/>
        </p:nvSpPr>
        <p:spPr>
          <a:xfrm>
            <a:off x="5689600" y="6578600"/>
            <a:ext cx="10668000" cy="235898"/>
          </a:xfrm>
          <a:prstGeom prst="rect">
            <a:avLst/>
          </a:prstGeom>
        </p:spPr>
        <p:txBody>
          <a:bodyPr wrap="square">
            <a:spAutoFit/>
          </a:bodyPr>
          <a:lstStyle/>
          <a:p>
            <a:pPr defTabSz="1219170"/>
            <a:r>
              <a:rPr lang="en-US" sz="933" dirty="0">
                <a:solidFill>
                  <a:prstClr val="white"/>
                </a:solidFill>
                <a:latin typeface="Calibri"/>
              </a:rPr>
              <a:t>* Module 2: Cultural Competency: Race, Ethnicity, Language, and Unconscious Bias in Health Care, Cheri Wilson, MA, MHS, CPHQ</a:t>
            </a:r>
            <a:endParaRPr lang="es-MX" sz="933" dirty="0">
              <a:solidFill>
                <a:prstClr val="white"/>
              </a:solidFill>
              <a:latin typeface="Calibri"/>
            </a:endParaRPr>
          </a:p>
        </p:txBody>
      </p:sp>
      <p:sp>
        <p:nvSpPr>
          <p:cNvPr id="17" name="TextBox 16"/>
          <p:cNvSpPr txBox="1"/>
          <p:nvPr/>
        </p:nvSpPr>
        <p:spPr>
          <a:xfrm>
            <a:off x="711200" y="685800"/>
            <a:ext cx="12192000" cy="4524315"/>
          </a:xfrm>
          <a:prstGeom prst="rect">
            <a:avLst/>
          </a:prstGeom>
          <a:noFill/>
        </p:spPr>
        <p:txBody>
          <a:bodyPr wrap="square" rtlCol="0">
            <a:spAutoFit/>
          </a:bodyPr>
          <a:lstStyle/>
          <a:p>
            <a:pPr marL="761981" indent="-761981" defTabSz="1219170">
              <a:buFont typeface="Arial" pitchFamily="34" charset="0"/>
              <a:buChar char="•"/>
            </a:pPr>
            <a:r>
              <a:rPr lang="en-US" sz="3200" dirty="0">
                <a:solidFill>
                  <a:prstClr val="white"/>
                </a:solidFill>
                <a:latin typeface="Calibri"/>
              </a:rPr>
              <a:t>Receive lower quality health care</a:t>
            </a:r>
          </a:p>
          <a:p>
            <a:pPr marL="761981" indent="-761981" defTabSz="1219170">
              <a:buFont typeface="Arial" pitchFamily="34" charset="0"/>
              <a:buChar char="•"/>
            </a:pPr>
            <a:r>
              <a:rPr lang="en-US" sz="3200" dirty="0">
                <a:solidFill>
                  <a:prstClr val="white"/>
                </a:solidFill>
                <a:latin typeface="Calibri"/>
              </a:rPr>
              <a:t>Poorer compliance with medical recommendations. </a:t>
            </a:r>
          </a:p>
          <a:p>
            <a:pPr marL="761981" indent="-761981" defTabSz="1219170">
              <a:buFont typeface="Arial" pitchFamily="34" charset="0"/>
              <a:buChar char="•"/>
            </a:pPr>
            <a:r>
              <a:rPr lang="en-US" sz="3200" dirty="0">
                <a:solidFill>
                  <a:prstClr val="white"/>
                </a:solidFill>
                <a:latin typeface="Calibri"/>
              </a:rPr>
              <a:t>Higher risk of medical errors.</a:t>
            </a:r>
          </a:p>
          <a:p>
            <a:pPr marL="761981" indent="-761981" defTabSz="1219170">
              <a:buFont typeface="Arial" pitchFamily="34" charset="0"/>
              <a:buChar char="•"/>
            </a:pPr>
            <a:r>
              <a:rPr lang="en-US" sz="3200" dirty="0">
                <a:solidFill>
                  <a:prstClr val="white"/>
                </a:solidFill>
                <a:latin typeface="Calibri"/>
              </a:rPr>
              <a:t>Difficulties understanding their diagnosis or why they receive particular types of care. </a:t>
            </a:r>
          </a:p>
          <a:p>
            <a:pPr marL="761981" indent="-761981" defTabSz="1219170">
              <a:buFont typeface="Arial" pitchFamily="34" charset="0"/>
              <a:buChar char="•"/>
            </a:pPr>
            <a:r>
              <a:rPr lang="en-US" sz="3200" dirty="0">
                <a:solidFill>
                  <a:prstClr val="white"/>
                </a:solidFill>
                <a:latin typeface="Calibri"/>
              </a:rPr>
              <a:t>Disproportionately high rates of infectious disease and infant mortality. </a:t>
            </a:r>
          </a:p>
          <a:p>
            <a:pPr marL="761981" indent="-761981" defTabSz="1219170">
              <a:buFont typeface="Arial" pitchFamily="34" charset="0"/>
              <a:buChar char="•"/>
            </a:pPr>
            <a:r>
              <a:rPr lang="en-US" sz="3200" dirty="0">
                <a:solidFill>
                  <a:prstClr val="white"/>
                </a:solidFill>
                <a:latin typeface="Calibri"/>
              </a:rPr>
              <a:t>Discordant communication resulting in both lower patient and clinician satisfaction. </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pic>
        <p:nvPicPr>
          <p:cNvPr id="8" name="Picture 9" descr="F:\Samuel Torres\Marketing - IEHP\Logos\IEHP-Logo-white-writing.png"/>
          <p:cNvPicPr>
            <a:picLocks noChangeAspect="1" noChangeArrowheads="1"/>
          </p:cNvPicPr>
          <p:nvPr/>
        </p:nvPicPr>
        <p:blipFill>
          <a:blip r:embed="rId2" cstate="print"/>
          <a:srcRect/>
          <a:stretch>
            <a:fillRect/>
          </a:stretch>
        </p:blipFill>
        <p:spPr bwMode="auto">
          <a:xfrm>
            <a:off x="203200" y="177802"/>
            <a:ext cx="1016000" cy="560725"/>
          </a:xfrm>
          <a:prstGeom prst="rect">
            <a:avLst/>
          </a:prstGeom>
          <a:noFill/>
        </p:spPr>
      </p:pic>
      <p:sp>
        <p:nvSpPr>
          <p:cNvPr id="10" name="Rectangle 9"/>
          <p:cNvSpPr/>
          <p:nvPr/>
        </p:nvSpPr>
        <p:spPr>
          <a:xfrm>
            <a:off x="-1016000" y="5461000"/>
            <a:ext cx="13817600" cy="11176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Rectangle 10"/>
          <p:cNvSpPr/>
          <p:nvPr/>
        </p:nvSpPr>
        <p:spPr>
          <a:xfrm>
            <a:off x="-914400" y="5359400"/>
            <a:ext cx="13817600" cy="11176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a:off x="-812800" y="5359400"/>
            <a:ext cx="13817600" cy="101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Box 12"/>
          <p:cNvSpPr txBox="1"/>
          <p:nvPr/>
        </p:nvSpPr>
        <p:spPr>
          <a:xfrm>
            <a:off x="0" y="5461001"/>
            <a:ext cx="12192000" cy="748988"/>
          </a:xfrm>
          <a:prstGeom prst="rect">
            <a:avLst/>
          </a:prstGeom>
          <a:noFill/>
        </p:spPr>
        <p:txBody>
          <a:bodyPr wrap="square" rtlCol="0">
            <a:spAutoFit/>
          </a:bodyPr>
          <a:lstStyle/>
          <a:p>
            <a:pPr algn="ctr"/>
            <a:r>
              <a:rPr lang="en-US" sz="4267" b="1" dirty="0"/>
              <a:t>How to Identify a Member with LEP over the Phone</a:t>
            </a:r>
          </a:p>
        </p:txBody>
      </p:sp>
      <p:sp>
        <p:nvSpPr>
          <p:cNvPr id="16" name="Rectangle 15"/>
          <p:cNvSpPr/>
          <p:nvPr/>
        </p:nvSpPr>
        <p:spPr>
          <a:xfrm>
            <a:off x="8534400" y="6591260"/>
            <a:ext cx="10668000" cy="235898"/>
          </a:xfrm>
          <a:prstGeom prst="rect">
            <a:avLst/>
          </a:prstGeom>
        </p:spPr>
        <p:txBody>
          <a:bodyPr wrap="square">
            <a:spAutoFit/>
          </a:bodyPr>
          <a:lstStyle/>
          <a:p>
            <a:r>
              <a:rPr lang="en-US" sz="933" dirty="0">
                <a:solidFill>
                  <a:schemeClr val="bg1"/>
                </a:solidFill>
              </a:rPr>
              <a:t>* Industry Collaboration Effort Cultural and Linguistics Provider Tool Kit</a:t>
            </a:r>
            <a:endParaRPr lang="es-MX" sz="933" dirty="0">
              <a:solidFill>
                <a:schemeClr val="bg1"/>
              </a:solidFill>
            </a:endParaRPr>
          </a:p>
        </p:txBody>
      </p:sp>
      <p:sp>
        <p:nvSpPr>
          <p:cNvPr id="17" name="TextBox 16"/>
          <p:cNvSpPr txBox="1"/>
          <p:nvPr/>
        </p:nvSpPr>
        <p:spPr>
          <a:xfrm>
            <a:off x="711200" y="1179592"/>
            <a:ext cx="11480800" cy="4031873"/>
          </a:xfrm>
          <a:prstGeom prst="rect">
            <a:avLst/>
          </a:prstGeom>
          <a:noFill/>
        </p:spPr>
        <p:txBody>
          <a:bodyPr wrap="square" rtlCol="0">
            <a:spAutoFit/>
          </a:bodyPr>
          <a:lstStyle/>
          <a:p>
            <a:pPr marL="761981" indent="-761981">
              <a:buFont typeface="Arial" pitchFamily="34" charset="0"/>
              <a:buChar char="•"/>
            </a:pPr>
            <a:r>
              <a:rPr lang="en-US" sz="3200" dirty="0">
                <a:solidFill>
                  <a:schemeClr val="bg1"/>
                </a:solidFill>
              </a:rPr>
              <a:t>Member is quiet or does not respond to questions. </a:t>
            </a:r>
          </a:p>
          <a:p>
            <a:pPr marL="761981" indent="-761981">
              <a:buFont typeface="Arial" pitchFamily="34" charset="0"/>
              <a:buChar char="•"/>
            </a:pPr>
            <a:r>
              <a:rPr lang="en-US" sz="3200" dirty="0">
                <a:solidFill>
                  <a:schemeClr val="bg1"/>
                </a:solidFill>
              </a:rPr>
              <a:t>Member simply says yes, no, or gives inappropriate or inconsistent answers to your questions. </a:t>
            </a:r>
          </a:p>
          <a:p>
            <a:pPr marL="761981" indent="-761981">
              <a:buFont typeface="Arial" pitchFamily="34" charset="0"/>
              <a:buChar char="•"/>
            </a:pPr>
            <a:r>
              <a:rPr lang="en-US" sz="3200" dirty="0">
                <a:solidFill>
                  <a:schemeClr val="bg1"/>
                </a:solidFill>
              </a:rPr>
              <a:t>Member may have trouble communicating in English or you may have a very difficult time understanding what they are trying to communicate. </a:t>
            </a:r>
          </a:p>
          <a:p>
            <a:pPr marL="761981" indent="-761981">
              <a:buFont typeface="Arial" pitchFamily="34" charset="0"/>
              <a:buChar char="•"/>
            </a:pPr>
            <a:r>
              <a:rPr lang="en-US" sz="3200" dirty="0">
                <a:solidFill>
                  <a:schemeClr val="bg1"/>
                </a:solidFill>
              </a:rPr>
              <a:t>Member identifies as having LEP by requesting language assistance. </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4" name="TextBox 13"/>
          <p:cNvSpPr txBox="1"/>
          <p:nvPr/>
        </p:nvSpPr>
        <p:spPr>
          <a:xfrm>
            <a:off x="6908800" y="381001"/>
            <a:ext cx="5283200" cy="748988"/>
          </a:xfrm>
          <a:prstGeom prst="rect">
            <a:avLst/>
          </a:prstGeom>
          <a:noFill/>
        </p:spPr>
        <p:txBody>
          <a:bodyPr wrap="square" rtlCol="0">
            <a:spAutoFit/>
          </a:bodyPr>
          <a:lstStyle/>
          <a:p>
            <a:pPr algn="ctr"/>
            <a:r>
              <a:rPr lang="en-US" sz="4267" u="sng" dirty="0">
                <a:solidFill>
                  <a:prstClr val="white"/>
                </a:solidFill>
              </a:rPr>
              <a:t>LINGUISTIC</a:t>
            </a:r>
            <a:r>
              <a:rPr lang="en-US" sz="4267" b="1" u="sng" dirty="0">
                <a:solidFill>
                  <a:prstClr val="white"/>
                </a:solidFill>
              </a:rPr>
              <a:t>  </a:t>
            </a:r>
            <a:r>
              <a:rPr lang="en-US" sz="4267" u="sng" dirty="0">
                <a:solidFill>
                  <a:prstClr val="white"/>
                </a:solidFill>
              </a:rPr>
              <a:t>SERVICES</a:t>
            </a:r>
          </a:p>
        </p:txBody>
      </p:sp>
      <p:sp>
        <p:nvSpPr>
          <p:cNvPr id="15" name="TextBox 14"/>
          <p:cNvSpPr txBox="1"/>
          <p:nvPr/>
        </p:nvSpPr>
        <p:spPr>
          <a:xfrm>
            <a:off x="7010400" y="1439744"/>
            <a:ext cx="5181600" cy="6740307"/>
          </a:xfrm>
          <a:prstGeom prst="rect">
            <a:avLst/>
          </a:prstGeom>
          <a:noFill/>
        </p:spPr>
        <p:txBody>
          <a:bodyPr wrap="square" rtlCol="0">
            <a:spAutoFit/>
          </a:bodyPr>
          <a:lstStyle/>
          <a:p>
            <a:r>
              <a:rPr lang="en-US" sz="2400" dirty="0">
                <a:solidFill>
                  <a:prstClr val="white"/>
                </a:solidFill>
              </a:rPr>
              <a:t>Written Member-informing materials must be translated into IEHP’s threshold languages.</a:t>
            </a:r>
          </a:p>
          <a:p>
            <a:endParaRPr lang="en-US" sz="2400" dirty="0">
              <a:solidFill>
                <a:prstClr val="white"/>
              </a:solidFill>
            </a:endParaRPr>
          </a:p>
          <a:p>
            <a:endParaRPr lang="en-US" sz="2400" dirty="0">
              <a:solidFill>
                <a:prstClr val="white"/>
              </a:solidFill>
            </a:endParaRPr>
          </a:p>
          <a:p>
            <a:r>
              <a:rPr lang="en-US" sz="2400" dirty="0">
                <a:solidFill>
                  <a:prstClr val="white"/>
                </a:solidFill>
              </a:rPr>
              <a:t>At this time, DHCS has designated English, Spanish, Mandarin (Chinese) and Vietnamese as the only threshold languages in San Bernardino and Riverside Countries for IEHP.</a:t>
            </a:r>
          </a:p>
          <a:p>
            <a:endParaRPr lang="en-US" sz="2400" dirty="0">
              <a:solidFill>
                <a:prstClr val="white"/>
              </a:solidFill>
            </a:endParaRPr>
          </a:p>
          <a:p>
            <a:endParaRPr lang="en-US" sz="2400" dirty="0">
              <a:solidFill>
                <a:prstClr val="white"/>
              </a:solidFill>
            </a:endParaRPr>
          </a:p>
          <a:p>
            <a:endParaRPr lang="en-US" sz="2400" dirty="0">
              <a:solidFill>
                <a:prstClr val="white"/>
              </a:solidFill>
            </a:endParaRPr>
          </a:p>
          <a:p>
            <a:endParaRPr lang="en-US" sz="2400" dirty="0">
              <a:solidFill>
                <a:prstClr val="white"/>
              </a:solidFill>
            </a:endParaRPr>
          </a:p>
          <a:p>
            <a:endParaRPr lang="en-US" sz="2400" dirty="0">
              <a:solidFill>
                <a:prstClr val="white"/>
              </a:solidFill>
            </a:endParaRPr>
          </a:p>
          <a:p>
            <a:endParaRPr lang="en-US" sz="2400" dirty="0">
              <a:solidFill>
                <a:prstClr val="white"/>
              </a:solidFill>
            </a:endParaRPr>
          </a:p>
          <a:p>
            <a:endParaRPr lang="en-US" sz="2400" dirty="0">
              <a:solidFill>
                <a:prstClr val="white"/>
              </a:solidFill>
            </a:endParaRPr>
          </a:p>
          <a:p>
            <a:endParaRPr lang="en-US" sz="2400" dirty="0">
              <a:solidFill>
                <a:prstClr val="white"/>
              </a:solidFill>
            </a:endParaRPr>
          </a:p>
        </p:txBody>
      </p:sp>
      <p:pic>
        <p:nvPicPr>
          <p:cNvPr id="26644" name="Picture 20" descr="Smiling female customer service representative with a telephonic headset "/>
          <p:cNvPicPr>
            <a:picLocks noChangeAspect="1" noChangeArrowheads="1"/>
          </p:cNvPicPr>
          <p:nvPr/>
        </p:nvPicPr>
        <p:blipFill>
          <a:blip r:embed="rId2" cstate="print"/>
          <a:srcRect/>
          <a:stretch>
            <a:fillRect/>
          </a:stretch>
        </p:blipFill>
        <p:spPr bwMode="auto">
          <a:xfrm>
            <a:off x="-1828800" y="0"/>
            <a:ext cx="8754319" cy="6858000"/>
          </a:xfrm>
          <a:prstGeom prst="rect">
            <a:avLst/>
          </a:prstGeom>
          <a:noFill/>
        </p:spPr>
      </p:pic>
      <p:pic>
        <p:nvPicPr>
          <p:cNvPr id="7" name="Picture 6" descr="http://arrowrespiratorycare.com/wp-content/uploads/2014/06/IEHP-Logo-HD.gif"/>
          <p:cNvPicPr>
            <a:picLocks noChangeAspect="1" noChangeArrowheads="1"/>
          </p:cNvPicPr>
          <p:nvPr/>
        </p:nvPicPr>
        <p:blipFill>
          <a:blip r:embed="rId3" cstate="print"/>
          <a:srcRect/>
          <a:stretch>
            <a:fillRect/>
          </a:stretch>
        </p:blipFill>
        <p:spPr bwMode="auto">
          <a:xfrm>
            <a:off x="207264" y="177801"/>
            <a:ext cx="1011936" cy="56463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3" name="Picture 9" descr="Group of diverse individuals "/>
          <p:cNvPicPr>
            <a:picLocks noChangeAspect="1" noChangeArrowheads="1"/>
          </p:cNvPicPr>
          <p:nvPr/>
        </p:nvPicPr>
        <p:blipFill>
          <a:blip r:embed="rId2" cstate="print"/>
          <a:srcRect r="28889"/>
          <a:stretch>
            <a:fillRect/>
          </a:stretch>
        </p:blipFill>
        <p:spPr bwMode="auto">
          <a:xfrm>
            <a:off x="2438400" y="0"/>
            <a:ext cx="9753600" cy="6858000"/>
          </a:xfrm>
          <a:prstGeom prst="rect">
            <a:avLst/>
          </a:prstGeom>
          <a:noFill/>
        </p:spPr>
      </p:pic>
      <p:sp>
        <p:nvSpPr>
          <p:cNvPr id="11268" name="AutoShape 4" descr="http://img.huffingtonpost.com/asset/2000_1000/55f337a3180000260061ce2f.jpeg?cache=1r9yfoiyzm"/>
          <p:cNvSpPr>
            <a:spLocks noChangeAspect="1" noChangeArrowheads="1"/>
          </p:cNvSpPr>
          <p:nvPr/>
        </p:nvSpPr>
        <p:spPr bwMode="auto">
          <a:xfrm>
            <a:off x="84668" y="-182033"/>
            <a:ext cx="21695833" cy="10847917"/>
          </a:xfrm>
          <a:prstGeom prst="rect">
            <a:avLst/>
          </a:prstGeom>
          <a:noFill/>
        </p:spPr>
        <p:txBody>
          <a:bodyPr vert="horz" wrap="square" lIns="121920" tIns="60960" rIns="121920" bIns="60960" numCol="1" anchor="t" anchorCtr="0" compatLnSpc="1">
            <a:prstTxWarp prst="textNoShape">
              <a:avLst/>
            </a:prstTxWarp>
          </a:bodyPr>
          <a:lstStyle/>
          <a:p>
            <a:endParaRPr lang="en-US" sz="2400"/>
          </a:p>
        </p:txBody>
      </p:sp>
      <p:pic>
        <p:nvPicPr>
          <p:cNvPr id="11270" name="Picture 6" descr="Female nurse smiling "/>
          <p:cNvPicPr>
            <a:picLocks noChangeAspect="1" noChangeArrowheads="1"/>
          </p:cNvPicPr>
          <p:nvPr/>
        </p:nvPicPr>
        <p:blipFill>
          <a:blip r:embed="rId3" cstate="print"/>
          <a:srcRect l="24257" t="476" r="41498"/>
          <a:stretch>
            <a:fillRect/>
          </a:stretch>
        </p:blipFill>
        <p:spPr bwMode="auto">
          <a:xfrm flipH="1">
            <a:off x="-609599" y="0"/>
            <a:ext cx="4719484" cy="6858000"/>
          </a:xfrm>
          <a:prstGeom prst="rect">
            <a:avLst/>
          </a:prstGeom>
          <a:noFill/>
        </p:spPr>
      </p:pic>
      <p:sp>
        <p:nvSpPr>
          <p:cNvPr id="7" name="Rectangle 6"/>
          <p:cNvSpPr/>
          <p:nvPr/>
        </p:nvSpPr>
        <p:spPr>
          <a:xfrm>
            <a:off x="3556000" y="0"/>
            <a:ext cx="335280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effectLst>
                <a:outerShdw blurRad="50800" dist="38100" dir="2700000" algn="tl" rotWithShape="0">
                  <a:prstClr val="black">
                    <a:alpha val="40000"/>
                  </a:prstClr>
                </a:outerShdw>
              </a:effectLst>
            </a:endParaRPr>
          </a:p>
        </p:txBody>
      </p:sp>
      <p:sp>
        <p:nvSpPr>
          <p:cNvPr id="8" name="TextBox 7"/>
          <p:cNvSpPr txBox="1"/>
          <p:nvPr/>
        </p:nvSpPr>
        <p:spPr>
          <a:xfrm>
            <a:off x="3556000" y="2955093"/>
            <a:ext cx="3352800" cy="3194721"/>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lang="en-US" sz="3200" dirty="0">
                <a:solidFill>
                  <a:schemeClr val="bg1"/>
                </a:solidFill>
              </a:rPr>
              <a:t>Health Policy Governing Alternate Formats for Medi-Cal Health Plans and Their Provider Network</a:t>
            </a:r>
            <a:endParaRPr kumimoji="0" lang="en-US" sz="3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11271" name="Picture 7" descr="F:\Samuel Torres\Marketing - IEHP\Logos\IEHP-Logo-white-writing.png"/>
          <p:cNvPicPr>
            <a:picLocks noChangeAspect="1" noChangeArrowheads="1"/>
          </p:cNvPicPr>
          <p:nvPr/>
        </p:nvPicPr>
        <p:blipFill>
          <a:blip r:embed="rId4" cstate="print"/>
          <a:srcRect/>
          <a:stretch>
            <a:fillRect/>
          </a:stretch>
        </p:blipFill>
        <p:spPr bwMode="auto">
          <a:xfrm>
            <a:off x="4267200" y="685800"/>
            <a:ext cx="1930400" cy="1065376"/>
          </a:xfrm>
          <a:prstGeom prst="rect">
            <a:avLst/>
          </a:prstGeom>
          <a:noFill/>
        </p:spPr>
      </p:pic>
    </p:spTree>
    <p:extLst>
      <p:ext uri="{BB962C8B-B14F-4D97-AF65-F5344CB8AC3E}">
        <p14:creationId xmlns:p14="http://schemas.microsoft.com/office/powerpoint/2010/main" val="4237350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EF927-18A4-96CB-F20E-732110EC2AC8}"/>
              </a:ext>
            </a:extLst>
          </p:cNvPr>
          <p:cNvSpPr>
            <a:spLocks noGrp="1"/>
          </p:cNvSpPr>
          <p:nvPr>
            <p:ph type="title"/>
          </p:nvPr>
        </p:nvSpPr>
        <p:spPr/>
        <p:txBody>
          <a:bodyPr/>
          <a:lstStyle/>
          <a:p>
            <a:r>
              <a:rPr lang="en-US" dirty="0">
                <a:solidFill>
                  <a:schemeClr val="bg1"/>
                </a:solidFill>
              </a:rPr>
              <a:t>APL 22-002</a:t>
            </a:r>
          </a:p>
        </p:txBody>
      </p:sp>
      <p:sp>
        <p:nvSpPr>
          <p:cNvPr id="3" name="Content Placeholder 2">
            <a:extLst>
              <a:ext uri="{FF2B5EF4-FFF2-40B4-BE49-F238E27FC236}">
                <a16:creationId xmlns:a16="http://schemas.microsoft.com/office/drawing/2014/main" id="{156673BF-8D8C-A08B-5354-5754C48DD629}"/>
              </a:ext>
            </a:extLst>
          </p:cNvPr>
          <p:cNvSpPr>
            <a:spLocks noGrp="1"/>
          </p:cNvSpPr>
          <p:nvPr>
            <p:ph idx="1"/>
          </p:nvPr>
        </p:nvSpPr>
        <p:spPr/>
        <p:txBody>
          <a:bodyPr>
            <a:normAutofit/>
          </a:bodyPr>
          <a:lstStyle/>
          <a:p>
            <a:pPr marL="0" indent="0">
              <a:buNone/>
            </a:pPr>
            <a:r>
              <a:rPr lang="en-US" dirty="0">
                <a:solidFill>
                  <a:schemeClr val="bg1"/>
                </a:solidFill>
              </a:rPr>
              <a:t>BACKGROUND: </a:t>
            </a:r>
          </a:p>
          <a:p>
            <a:pPr marL="0" indent="0">
              <a:buNone/>
            </a:pPr>
            <a:r>
              <a:rPr lang="en-US" dirty="0">
                <a:solidFill>
                  <a:schemeClr val="bg1"/>
                </a:solidFill>
              </a:rPr>
              <a:t>The Americans with Disabilities Act (ADA) requires that services, programs, and activities provided by public entities must be accessible to individuals with disabilities, including visual impairment. </a:t>
            </a:r>
          </a:p>
          <a:p>
            <a:pPr marL="0" indent="0">
              <a:buNone/>
            </a:pPr>
            <a:r>
              <a:rPr lang="en-US" dirty="0">
                <a:solidFill>
                  <a:schemeClr val="bg1"/>
                </a:solidFill>
              </a:rPr>
              <a:t>Medi-Cal managed care health plans (MCPs) are subject to the standards of Title II of the ADA, including standards for communicating effectively with individuals with disabilities to ensure they benefit equally from government programs. </a:t>
            </a:r>
          </a:p>
          <a:p>
            <a:pPr marL="0" indent="0">
              <a:buNone/>
            </a:pPr>
            <a:endParaRPr lang="en-US" dirty="0"/>
          </a:p>
        </p:txBody>
      </p:sp>
      <p:pic>
        <p:nvPicPr>
          <p:cNvPr id="4" name="Picture 3">
            <a:extLst>
              <a:ext uri="{FF2B5EF4-FFF2-40B4-BE49-F238E27FC236}">
                <a16:creationId xmlns:a16="http://schemas.microsoft.com/office/drawing/2014/main" id="{7DE9EA00-1E4D-741B-AE80-10560BAE2B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77595" y="5725760"/>
            <a:ext cx="1638577" cy="902405"/>
          </a:xfrm>
          <a:prstGeom prst="rect">
            <a:avLst/>
          </a:prstGeom>
        </p:spPr>
      </p:pic>
      <p:cxnSp>
        <p:nvCxnSpPr>
          <p:cNvPr id="5" name="Straight Connector 4">
            <a:extLst>
              <a:ext uri="{FF2B5EF4-FFF2-40B4-BE49-F238E27FC236}">
                <a16:creationId xmlns:a16="http://schemas.microsoft.com/office/drawing/2014/main" id="{A6B9BA42-BA3F-260B-D06E-F57F4AF271A6}"/>
              </a:ext>
            </a:extLst>
          </p:cNvPr>
          <p:cNvCxnSpPr/>
          <p:nvPr/>
        </p:nvCxnSpPr>
        <p:spPr>
          <a:xfrm>
            <a:off x="511215" y="1432919"/>
            <a:ext cx="1116957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0240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5DF4D-6FD8-71A5-BAD5-89218A96A40C}"/>
              </a:ext>
            </a:extLst>
          </p:cNvPr>
          <p:cNvSpPr>
            <a:spLocks noGrp="1"/>
          </p:cNvSpPr>
          <p:nvPr>
            <p:ph type="title"/>
          </p:nvPr>
        </p:nvSpPr>
        <p:spPr/>
        <p:txBody>
          <a:bodyPr/>
          <a:lstStyle/>
          <a:p>
            <a:r>
              <a:rPr lang="en-US" dirty="0">
                <a:solidFill>
                  <a:schemeClr val="bg1"/>
                </a:solidFill>
              </a:rPr>
              <a:t>APL 22-002</a:t>
            </a:r>
          </a:p>
        </p:txBody>
      </p:sp>
      <p:sp>
        <p:nvSpPr>
          <p:cNvPr id="3" name="Content Placeholder 2">
            <a:extLst>
              <a:ext uri="{FF2B5EF4-FFF2-40B4-BE49-F238E27FC236}">
                <a16:creationId xmlns:a16="http://schemas.microsoft.com/office/drawing/2014/main" id="{AF026B69-65D2-6457-E785-0B044C868BD3}"/>
              </a:ext>
            </a:extLst>
          </p:cNvPr>
          <p:cNvSpPr>
            <a:spLocks noGrp="1"/>
          </p:cNvSpPr>
          <p:nvPr>
            <p:ph idx="1"/>
          </p:nvPr>
        </p:nvSpPr>
        <p:spPr/>
        <p:txBody>
          <a:bodyPr/>
          <a:lstStyle/>
          <a:p>
            <a:pPr marL="0" indent="0">
              <a:buNone/>
            </a:pPr>
            <a:r>
              <a:rPr lang="en-US" dirty="0">
                <a:solidFill>
                  <a:schemeClr val="bg1"/>
                </a:solidFill>
              </a:rPr>
              <a:t>POLICY:</a:t>
            </a:r>
          </a:p>
          <a:p>
            <a:pPr marL="0" indent="0">
              <a:buNone/>
            </a:pPr>
            <a:r>
              <a:rPr lang="en-US" dirty="0">
                <a:solidFill>
                  <a:schemeClr val="bg1"/>
                </a:solidFill>
              </a:rPr>
              <a:t>MCPs must accommodate the communication needs of all qualified members with disabilities, including Appointed Representative, and be prepared to facilitate alternative format requests for Braille, audio format, large print (no less than 20 point Arial font), and accessible electronic format, such as a data CD, as well as requests for other auxiliary aids and services that may be appropriate. </a:t>
            </a:r>
          </a:p>
          <a:p>
            <a:pPr marL="0" indent="0">
              <a:buNone/>
            </a:pPr>
            <a:endParaRPr lang="en-US" dirty="0"/>
          </a:p>
        </p:txBody>
      </p:sp>
      <p:pic>
        <p:nvPicPr>
          <p:cNvPr id="4" name="Picture 3">
            <a:extLst>
              <a:ext uri="{FF2B5EF4-FFF2-40B4-BE49-F238E27FC236}">
                <a16:creationId xmlns:a16="http://schemas.microsoft.com/office/drawing/2014/main" id="{41A8EAF0-1B65-971A-E0F5-F975D4DADD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77595" y="5725760"/>
            <a:ext cx="1638577" cy="902405"/>
          </a:xfrm>
          <a:prstGeom prst="rect">
            <a:avLst/>
          </a:prstGeom>
        </p:spPr>
      </p:pic>
      <p:cxnSp>
        <p:nvCxnSpPr>
          <p:cNvPr id="5" name="Straight Connector 4">
            <a:extLst>
              <a:ext uri="{FF2B5EF4-FFF2-40B4-BE49-F238E27FC236}">
                <a16:creationId xmlns:a16="http://schemas.microsoft.com/office/drawing/2014/main" id="{745CB0C3-0716-133E-2A66-67BABA0D405F}"/>
              </a:ext>
            </a:extLst>
          </p:cNvPr>
          <p:cNvCxnSpPr/>
          <p:nvPr/>
        </p:nvCxnSpPr>
        <p:spPr>
          <a:xfrm>
            <a:off x="511215" y="1403173"/>
            <a:ext cx="1116957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3696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5DF4D-6FD8-71A5-BAD5-89218A96A40C}"/>
              </a:ext>
            </a:extLst>
          </p:cNvPr>
          <p:cNvSpPr>
            <a:spLocks noGrp="1"/>
          </p:cNvSpPr>
          <p:nvPr>
            <p:ph type="title"/>
          </p:nvPr>
        </p:nvSpPr>
        <p:spPr/>
        <p:txBody>
          <a:bodyPr/>
          <a:lstStyle/>
          <a:p>
            <a:r>
              <a:rPr lang="en-US" dirty="0">
                <a:solidFill>
                  <a:schemeClr val="bg1"/>
                </a:solidFill>
              </a:rPr>
              <a:t>APL 22-002</a:t>
            </a:r>
          </a:p>
        </p:txBody>
      </p:sp>
      <p:sp>
        <p:nvSpPr>
          <p:cNvPr id="3" name="Content Placeholder 2">
            <a:extLst>
              <a:ext uri="{FF2B5EF4-FFF2-40B4-BE49-F238E27FC236}">
                <a16:creationId xmlns:a16="http://schemas.microsoft.com/office/drawing/2014/main" id="{AF026B69-65D2-6457-E785-0B044C868BD3}"/>
              </a:ext>
            </a:extLst>
          </p:cNvPr>
          <p:cNvSpPr>
            <a:spLocks noGrp="1"/>
          </p:cNvSpPr>
          <p:nvPr>
            <p:ph idx="1"/>
          </p:nvPr>
        </p:nvSpPr>
        <p:spPr>
          <a:xfrm>
            <a:off x="838200" y="1578078"/>
            <a:ext cx="10515600" cy="4914793"/>
          </a:xfrm>
        </p:spPr>
        <p:txBody>
          <a:bodyPr>
            <a:normAutofit fontScale="92500"/>
          </a:bodyPr>
          <a:lstStyle/>
          <a:p>
            <a:pPr marL="0" indent="0">
              <a:buNone/>
            </a:pPr>
            <a:r>
              <a:rPr lang="en-US" dirty="0">
                <a:solidFill>
                  <a:schemeClr val="bg1"/>
                </a:solidFill>
              </a:rPr>
              <a:t>POLICY:</a:t>
            </a:r>
          </a:p>
          <a:p>
            <a:pPr marL="0" indent="0">
              <a:buNone/>
            </a:pPr>
            <a:r>
              <a:rPr lang="en-US" dirty="0">
                <a:solidFill>
                  <a:schemeClr val="bg1"/>
                </a:solidFill>
              </a:rPr>
              <a:t>If a member selects an electronic format, such as an audio or data CD, the information may be provided unencrypted (i.e., not password protected), but only with the member's informed consent. MCPs must inform a member who contacts the MCP regarding an electronic alternative format, that unless the member requests a password protected format, the member will receive notices and information in an electronic format that is not password protected, which may make the information more vulnerable to loss or misuse. MCPs must make clear that members may request an encrypted (i.e., password protected) electronic format. If the member requests notices and information in a password protected electronic format, the MCP must provide a password protected electronic format with unencrypted instructions on how the member is to access the encrypted information.</a:t>
            </a:r>
          </a:p>
        </p:txBody>
      </p:sp>
      <p:pic>
        <p:nvPicPr>
          <p:cNvPr id="4" name="Picture 3">
            <a:extLst>
              <a:ext uri="{FF2B5EF4-FFF2-40B4-BE49-F238E27FC236}">
                <a16:creationId xmlns:a16="http://schemas.microsoft.com/office/drawing/2014/main" id="{41A8EAF0-1B65-971A-E0F5-F975D4DADD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30111" y="193324"/>
            <a:ext cx="1638577" cy="902405"/>
          </a:xfrm>
          <a:prstGeom prst="rect">
            <a:avLst/>
          </a:prstGeom>
        </p:spPr>
      </p:pic>
      <p:cxnSp>
        <p:nvCxnSpPr>
          <p:cNvPr id="5" name="Straight Connector 4">
            <a:extLst>
              <a:ext uri="{FF2B5EF4-FFF2-40B4-BE49-F238E27FC236}">
                <a16:creationId xmlns:a16="http://schemas.microsoft.com/office/drawing/2014/main" id="{745CB0C3-0716-133E-2A66-67BABA0D405F}"/>
              </a:ext>
            </a:extLst>
          </p:cNvPr>
          <p:cNvCxnSpPr/>
          <p:nvPr/>
        </p:nvCxnSpPr>
        <p:spPr>
          <a:xfrm>
            <a:off x="511215" y="1403173"/>
            <a:ext cx="1116957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7783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3" name="Picture 9" descr="Group of diverse individuals"/>
          <p:cNvPicPr>
            <a:picLocks noChangeAspect="1" noChangeArrowheads="1"/>
          </p:cNvPicPr>
          <p:nvPr/>
        </p:nvPicPr>
        <p:blipFill>
          <a:blip r:embed="rId2" cstate="print"/>
          <a:srcRect r="28889"/>
          <a:stretch>
            <a:fillRect/>
          </a:stretch>
        </p:blipFill>
        <p:spPr bwMode="auto">
          <a:xfrm>
            <a:off x="2438400" y="0"/>
            <a:ext cx="9753600" cy="6858000"/>
          </a:xfrm>
          <a:prstGeom prst="rect">
            <a:avLst/>
          </a:prstGeom>
          <a:noFill/>
        </p:spPr>
      </p:pic>
      <p:sp>
        <p:nvSpPr>
          <p:cNvPr id="11268" name="AutoShape 4" descr="http://img.huffingtonpost.com/asset/2000_1000/55f337a3180000260061ce2f.jpeg?cache=1r9yfoiyzm"/>
          <p:cNvSpPr>
            <a:spLocks noChangeAspect="1" noChangeArrowheads="1"/>
          </p:cNvSpPr>
          <p:nvPr/>
        </p:nvSpPr>
        <p:spPr bwMode="auto">
          <a:xfrm>
            <a:off x="84668" y="-182033"/>
            <a:ext cx="21695833" cy="10847917"/>
          </a:xfrm>
          <a:prstGeom prst="rect">
            <a:avLst/>
          </a:prstGeom>
          <a:noFill/>
        </p:spPr>
        <p:txBody>
          <a:bodyPr vert="horz" wrap="square" lIns="121920" tIns="60960" rIns="121920" bIns="60960" numCol="1" anchor="t" anchorCtr="0" compatLnSpc="1">
            <a:prstTxWarp prst="textNoShape">
              <a:avLst/>
            </a:prstTxWarp>
          </a:bodyPr>
          <a:lstStyle/>
          <a:p>
            <a:endParaRPr lang="en-US" sz="2400"/>
          </a:p>
        </p:txBody>
      </p:sp>
      <p:pic>
        <p:nvPicPr>
          <p:cNvPr id="11270" name="Picture 6" descr="Female nurse smiling "/>
          <p:cNvPicPr>
            <a:picLocks noChangeAspect="1" noChangeArrowheads="1"/>
          </p:cNvPicPr>
          <p:nvPr/>
        </p:nvPicPr>
        <p:blipFill>
          <a:blip r:embed="rId3" cstate="print"/>
          <a:srcRect l="24257" t="476" r="41498"/>
          <a:stretch>
            <a:fillRect/>
          </a:stretch>
        </p:blipFill>
        <p:spPr bwMode="auto">
          <a:xfrm flipH="1">
            <a:off x="-609599" y="0"/>
            <a:ext cx="4719484" cy="6858000"/>
          </a:xfrm>
          <a:prstGeom prst="rect">
            <a:avLst/>
          </a:prstGeom>
          <a:noFill/>
        </p:spPr>
      </p:pic>
      <p:sp>
        <p:nvSpPr>
          <p:cNvPr id="7" name="Rectangle 6"/>
          <p:cNvSpPr/>
          <p:nvPr/>
        </p:nvSpPr>
        <p:spPr>
          <a:xfrm>
            <a:off x="3556000" y="0"/>
            <a:ext cx="335280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effectLst>
                <a:outerShdw blurRad="50800" dist="38100" dir="2700000" algn="tl" rotWithShape="0">
                  <a:prstClr val="black">
                    <a:alpha val="40000"/>
                  </a:prstClr>
                </a:outerShdw>
              </a:effectLst>
            </a:endParaRPr>
          </a:p>
        </p:txBody>
      </p:sp>
      <p:sp>
        <p:nvSpPr>
          <p:cNvPr id="8" name="TextBox 7"/>
          <p:cNvSpPr txBox="1"/>
          <p:nvPr/>
        </p:nvSpPr>
        <p:spPr>
          <a:xfrm>
            <a:off x="3556000" y="2955093"/>
            <a:ext cx="3352800" cy="2419124"/>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Building Communication Capacity in the Alternative Format/ Communication Space </a:t>
            </a:r>
          </a:p>
        </p:txBody>
      </p:sp>
      <p:pic>
        <p:nvPicPr>
          <p:cNvPr id="11271" name="Picture 7" descr="F:\Samuel Torres\Marketing - IEHP\Logos\IEHP-Logo-white-writing.png"/>
          <p:cNvPicPr>
            <a:picLocks noChangeAspect="1" noChangeArrowheads="1"/>
          </p:cNvPicPr>
          <p:nvPr/>
        </p:nvPicPr>
        <p:blipFill>
          <a:blip r:embed="rId4" cstate="print"/>
          <a:srcRect/>
          <a:stretch>
            <a:fillRect/>
          </a:stretch>
        </p:blipFill>
        <p:spPr bwMode="auto">
          <a:xfrm>
            <a:off x="4267200" y="685800"/>
            <a:ext cx="1930400" cy="106537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B567D-68EB-0756-6650-CE6967DE2D63}"/>
              </a:ext>
            </a:extLst>
          </p:cNvPr>
          <p:cNvSpPr>
            <a:spLocks noGrp="1"/>
          </p:cNvSpPr>
          <p:nvPr>
            <p:ph type="title"/>
          </p:nvPr>
        </p:nvSpPr>
        <p:spPr>
          <a:xfrm>
            <a:off x="838200" y="365125"/>
            <a:ext cx="10515600" cy="1382194"/>
          </a:xfrm>
        </p:spPr>
        <p:txBody>
          <a:bodyPr/>
          <a:lstStyle/>
          <a:p>
            <a:r>
              <a:rPr lang="en-US" dirty="0">
                <a:solidFill>
                  <a:schemeClr val="bg1"/>
                </a:solidFill>
              </a:rPr>
              <a:t>HOW DO WE BUILD CAPACITY?</a:t>
            </a:r>
          </a:p>
        </p:txBody>
      </p:sp>
      <p:sp>
        <p:nvSpPr>
          <p:cNvPr id="3" name="Content Placeholder 2">
            <a:extLst>
              <a:ext uri="{FF2B5EF4-FFF2-40B4-BE49-F238E27FC236}">
                <a16:creationId xmlns:a16="http://schemas.microsoft.com/office/drawing/2014/main" id="{BC53C1AD-A575-5A51-19F4-5371DE619785}"/>
              </a:ext>
            </a:extLst>
          </p:cNvPr>
          <p:cNvSpPr>
            <a:spLocks noGrp="1"/>
          </p:cNvSpPr>
          <p:nvPr>
            <p:ph idx="1"/>
          </p:nvPr>
        </p:nvSpPr>
        <p:spPr>
          <a:xfrm>
            <a:off x="838200" y="1566250"/>
            <a:ext cx="10515600" cy="4610713"/>
          </a:xfrm>
        </p:spPr>
        <p:txBody>
          <a:bodyPr>
            <a:normAutofit/>
          </a:bodyPr>
          <a:lstStyle/>
          <a:p>
            <a:r>
              <a:rPr lang="en-US" dirty="0">
                <a:solidFill>
                  <a:schemeClr val="bg1"/>
                </a:solidFill>
              </a:rPr>
              <a:t>Network Providers </a:t>
            </a:r>
          </a:p>
          <a:p>
            <a:pPr lvl="1"/>
            <a:r>
              <a:rPr lang="en-US" dirty="0">
                <a:solidFill>
                  <a:schemeClr val="bg1"/>
                </a:solidFill>
              </a:rPr>
              <a:t>Pharmacy Benefit Manager</a:t>
            </a:r>
          </a:p>
          <a:p>
            <a:pPr lvl="1"/>
            <a:r>
              <a:rPr lang="en-US" dirty="0">
                <a:solidFill>
                  <a:schemeClr val="bg1"/>
                </a:solidFill>
              </a:rPr>
              <a:t>Independent Physician Association </a:t>
            </a:r>
          </a:p>
          <a:p>
            <a:r>
              <a:rPr lang="en-US" dirty="0">
                <a:solidFill>
                  <a:schemeClr val="bg1"/>
                </a:solidFill>
              </a:rPr>
              <a:t>Relationships</a:t>
            </a:r>
          </a:p>
          <a:p>
            <a:pPr lvl="1"/>
            <a:r>
              <a:rPr lang="en-US" dirty="0">
                <a:solidFill>
                  <a:schemeClr val="bg1"/>
                </a:solidFill>
              </a:rPr>
              <a:t>Vendor </a:t>
            </a:r>
          </a:p>
          <a:p>
            <a:pPr lvl="2"/>
            <a:r>
              <a:rPr lang="en-US" sz="2400" dirty="0">
                <a:solidFill>
                  <a:schemeClr val="bg1"/>
                </a:solidFill>
              </a:rPr>
              <a:t>Service Level Agreement </a:t>
            </a:r>
          </a:p>
          <a:p>
            <a:pPr marL="914400" lvl="2" indent="0">
              <a:buNone/>
            </a:pPr>
            <a:endParaRPr lang="en-US" dirty="0">
              <a:solidFill>
                <a:schemeClr val="bg1"/>
              </a:solidFill>
            </a:endParaRPr>
          </a:p>
          <a:p>
            <a:r>
              <a:rPr lang="en-US" dirty="0">
                <a:solidFill>
                  <a:schemeClr val="bg1"/>
                </a:solidFill>
              </a:rPr>
              <a:t>Community Base Organizations </a:t>
            </a:r>
          </a:p>
          <a:p>
            <a:pPr lvl="1"/>
            <a:endParaRPr lang="en-US" dirty="0">
              <a:solidFill>
                <a:schemeClr val="bg1"/>
              </a:solidFill>
            </a:endParaRPr>
          </a:p>
          <a:p>
            <a:pPr marL="457200" lvl="1" indent="0">
              <a:buNone/>
            </a:pPr>
            <a:endParaRPr lang="en-US" dirty="0"/>
          </a:p>
          <a:p>
            <a:pPr marL="457200" lvl="1" indent="0">
              <a:buNone/>
            </a:pPr>
            <a:endParaRPr lang="en-US" dirty="0"/>
          </a:p>
          <a:p>
            <a:pPr marL="0" indent="0">
              <a:buNone/>
            </a:pPr>
            <a:endParaRPr lang="en-US" dirty="0"/>
          </a:p>
          <a:p>
            <a:pPr lvl="1"/>
            <a:endParaRPr lang="en-US" dirty="0"/>
          </a:p>
        </p:txBody>
      </p:sp>
      <p:cxnSp>
        <p:nvCxnSpPr>
          <p:cNvPr id="4" name="Straight Connector 3">
            <a:extLst>
              <a:ext uri="{FF2B5EF4-FFF2-40B4-BE49-F238E27FC236}">
                <a16:creationId xmlns:a16="http://schemas.microsoft.com/office/drawing/2014/main" id="{FCFC6276-0E6A-8BD1-9963-0AD091FDA943}"/>
              </a:ext>
            </a:extLst>
          </p:cNvPr>
          <p:cNvCxnSpPr/>
          <p:nvPr/>
        </p:nvCxnSpPr>
        <p:spPr>
          <a:xfrm>
            <a:off x="511215" y="1432919"/>
            <a:ext cx="1116957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5210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9842B662-5FEB-F644-A1DA-15E038EAC971}"/>
              </a:ext>
            </a:extLst>
          </p:cNvPr>
          <p:cNvSpPr/>
          <p:nvPr/>
        </p:nvSpPr>
        <p:spPr bwMode="gray">
          <a:xfrm>
            <a:off x="458200" y="1655928"/>
            <a:ext cx="5476014" cy="1028992"/>
          </a:xfrm>
          <a:prstGeom prst="rect">
            <a:avLst/>
          </a:prstGeom>
          <a:solidFill>
            <a:schemeClr val="tx1"/>
          </a:solidFill>
          <a:ln w="28575">
            <a:noFill/>
            <a:miter lim="800000"/>
          </a:ln>
          <a:effectLst/>
        </p:spPr>
        <p:txBody>
          <a:bodyPr vert="horz" lIns="91274" tIns="45636" rIns="91274" bIns="45636" rtlCol="0" anchor="ctr" anchorCtr="0">
            <a:noAutofit/>
          </a:bodyPr>
          <a:lstStyle/>
          <a:p>
            <a:pPr algn="ctr" defTabSz="913486">
              <a:lnSpc>
                <a:spcPct val="90000"/>
              </a:lnSpc>
              <a:buClr>
                <a:srgbClr val="00843D"/>
              </a:buClr>
              <a:buSzPct val="100000"/>
            </a:pPr>
            <a:endParaRPr lang="en-US" sz="1798" b="1" dirty="0">
              <a:solidFill>
                <a:srgbClr val="FFFFFF"/>
              </a:solidFill>
              <a:latin typeface="Calibri" panose="020F0502020204030204" pitchFamily="34" charset="0"/>
              <a:cs typeface="Calibri" panose="020F0502020204030204" pitchFamily="34" charset="0"/>
            </a:endParaRPr>
          </a:p>
        </p:txBody>
      </p:sp>
      <p:sp>
        <p:nvSpPr>
          <p:cNvPr id="23" name="Content Placeholder 1">
            <a:extLst>
              <a:ext uri="{FF2B5EF4-FFF2-40B4-BE49-F238E27FC236}">
                <a16:creationId xmlns:a16="http://schemas.microsoft.com/office/drawing/2014/main" id="{DEE4EB9C-6A1F-4CFF-8797-4A7DB92DA3A5}"/>
              </a:ext>
            </a:extLst>
          </p:cNvPr>
          <p:cNvSpPr txBox="1">
            <a:spLocks/>
          </p:cNvSpPr>
          <p:nvPr/>
        </p:nvSpPr>
        <p:spPr bwMode="gray">
          <a:xfrm>
            <a:off x="448383" y="3027435"/>
            <a:ext cx="5492044" cy="3468130"/>
          </a:xfrm>
          <a:prstGeom prst="rect">
            <a:avLst/>
          </a:prstGeom>
        </p:spPr>
        <p:txBody>
          <a:bodyPr vert="horz" wrap="square" lIns="91440" tIns="0" rIns="91440" bIns="0" rtlCol="0">
            <a:noAutofit/>
          </a:bodyPr>
          <a:lstStyle>
            <a:lvl1pPr marL="177800" indent="-177800" algn="l" defTabSz="914400" rtl="0" eaLnBrk="1" latinLnBrk="0" hangingPunct="1">
              <a:lnSpc>
                <a:spcPct val="90000"/>
              </a:lnSpc>
              <a:spcBef>
                <a:spcPts val="2000"/>
              </a:spcBef>
              <a:buClr>
                <a:schemeClr val="accent2"/>
              </a:buClr>
              <a:buSzPct val="100000"/>
              <a:buFont typeface="Arial" panose="020B0604020202020204" pitchFamily="34" charset="0"/>
              <a:buChar char="•"/>
              <a:defRPr lang="en-US" sz="2200" kern="1200" dirty="0" smtClean="0">
                <a:solidFill>
                  <a:schemeClr val="tx1"/>
                </a:solidFill>
                <a:latin typeface="+mn-lt"/>
                <a:ea typeface="+mn-ea"/>
                <a:cs typeface="+mn-cs"/>
              </a:defRPr>
            </a:lvl1pPr>
            <a:lvl2pPr marL="406400" indent="-182563"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635000" indent="-171450" algn="l" defTabSz="914400" rtl="0" eaLnBrk="1" latinLnBrk="0" hangingPunct="1">
              <a:lnSpc>
                <a:spcPct val="90000"/>
              </a:lnSpc>
              <a:spcBef>
                <a:spcPts val="500"/>
              </a:spcBef>
              <a:buClr>
                <a:schemeClr val="accent2"/>
              </a:buClr>
              <a:buFont typeface="Wingdings" panose="05000000000000000000" pitchFamily="2" charset="2"/>
              <a:buChar char="w"/>
              <a:defRPr sz="1800" kern="1200">
                <a:solidFill>
                  <a:schemeClr val="tx1"/>
                </a:solidFill>
                <a:latin typeface="+mn-lt"/>
                <a:ea typeface="+mn-ea"/>
                <a:cs typeface="+mn-cs"/>
              </a:defRPr>
            </a:lvl3pPr>
            <a:lvl4pPr marL="863600" indent="-161925" algn="l" defTabSz="914400" rtl="0" eaLnBrk="1" latinLnBrk="0" hangingPunct="1">
              <a:lnSpc>
                <a:spcPct val="90000"/>
              </a:lnSpc>
              <a:spcBef>
                <a:spcPts val="200"/>
              </a:spcBef>
              <a:buClr>
                <a:schemeClr val="accent2"/>
              </a:buClr>
              <a:buFont typeface="Arial" panose="020B0604020202020204" pitchFamily="34" charset="0"/>
              <a:buChar char="­"/>
              <a:defRPr sz="1600" kern="1200">
                <a:solidFill>
                  <a:schemeClr val="tx1"/>
                </a:solidFill>
                <a:latin typeface="+mn-lt"/>
                <a:ea typeface="+mn-ea"/>
                <a:cs typeface="+mn-cs"/>
              </a:defRPr>
            </a:lvl4pPr>
            <a:lvl5pPr marL="977900" indent="-117475" algn="l" defTabSz="914400" rtl="0" eaLnBrk="1" latinLnBrk="0" hangingPunct="1">
              <a:lnSpc>
                <a:spcPct val="90000"/>
              </a:lnSpc>
              <a:spcBef>
                <a:spcPts val="100"/>
              </a:spcBef>
              <a:buClr>
                <a:schemeClr val="accent2"/>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2300"/>
              </a:lnSpc>
              <a:spcAft>
                <a:spcPts val="600"/>
              </a:spcAft>
              <a:buNone/>
            </a:pPr>
            <a:r>
              <a:rPr lang="en-US" sz="2400" dirty="0">
                <a:solidFill>
                  <a:schemeClr val="bg1"/>
                </a:solidFill>
              </a:rPr>
              <a:t>Dr. Uribe serves as the Director of Community Health at the Inland Empire Health Plan (IEHP). His contributions in the areas of community health, program design, diversity and inclusion, policy development and social innovation have been key to the development of community collaboration initiatives in IEHP’s catchment area. </a:t>
            </a:r>
          </a:p>
        </p:txBody>
      </p:sp>
      <p:sp>
        <p:nvSpPr>
          <p:cNvPr id="24" name="Text Placeholder 4">
            <a:extLst>
              <a:ext uri="{FF2B5EF4-FFF2-40B4-BE49-F238E27FC236}">
                <a16:creationId xmlns:a16="http://schemas.microsoft.com/office/drawing/2014/main" id="{E2686745-8FE4-484B-B1A3-88FB1B767B20}"/>
              </a:ext>
            </a:extLst>
          </p:cNvPr>
          <p:cNvSpPr txBox="1">
            <a:spLocks/>
          </p:cNvSpPr>
          <p:nvPr/>
        </p:nvSpPr>
        <p:spPr bwMode="gray">
          <a:xfrm>
            <a:off x="2261893" y="1655927"/>
            <a:ext cx="3688457" cy="1028993"/>
          </a:xfrm>
          <a:prstGeom prst="rect">
            <a:avLst/>
          </a:prstGeom>
          <a:noFill/>
          <a:ln w="28575">
            <a:noFill/>
            <a:miter lim="800000"/>
          </a:ln>
          <a:effectLst/>
        </p:spPr>
        <p:txBody>
          <a:bodyPr vert="horz" lIns="91440" tIns="0" rIns="91369" bIns="0" rtlCol="0" anchor="ctr" anchorCtr="0">
            <a:noAutofit/>
          </a:bodyPr>
          <a:lstStyle>
            <a:defPPr>
              <a:defRPr lang="en-US"/>
            </a:defPPr>
            <a:lvl1pPr indent="0" algn="ctr">
              <a:lnSpc>
                <a:spcPct val="90000"/>
              </a:lnSpc>
              <a:spcBef>
                <a:spcPts val="0"/>
              </a:spcBef>
              <a:buClr>
                <a:schemeClr val="accent2"/>
              </a:buClr>
              <a:buSzPct val="100000"/>
              <a:buFontTx/>
              <a:buNone/>
              <a:defRPr sz="2000" b="1">
                <a:solidFill>
                  <a:schemeClr val="bg1"/>
                </a:solidFill>
              </a:defRPr>
            </a:lvl1pPr>
            <a:lvl2pPr marL="406400" indent="-182563">
              <a:lnSpc>
                <a:spcPct val="90000"/>
              </a:lnSpc>
              <a:spcBef>
                <a:spcPts val="1000"/>
              </a:spcBef>
              <a:buClr>
                <a:schemeClr val="accent2"/>
              </a:buClr>
              <a:buFont typeface="Arial" panose="020B0604020202020204" pitchFamily="34" charset="0"/>
              <a:buChar char="–"/>
              <a:defRPr sz="2000"/>
            </a:lvl2pPr>
            <a:lvl3pPr marL="635000" indent="-171450">
              <a:lnSpc>
                <a:spcPct val="90000"/>
              </a:lnSpc>
              <a:spcBef>
                <a:spcPts val="500"/>
              </a:spcBef>
              <a:buClr>
                <a:schemeClr val="accent2"/>
              </a:buClr>
              <a:buFont typeface="Wingdings" panose="05000000000000000000" pitchFamily="2" charset="2"/>
              <a:buChar char="w"/>
            </a:lvl3pPr>
            <a:lvl4pPr marL="863600" indent="-161925">
              <a:lnSpc>
                <a:spcPct val="90000"/>
              </a:lnSpc>
              <a:spcBef>
                <a:spcPts val="200"/>
              </a:spcBef>
              <a:buClr>
                <a:schemeClr val="accent2"/>
              </a:buClr>
              <a:buFont typeface="Arial" panose="020B0604020202020204" pitchFamily="34" charset="0"/>
              <a:buChar char="­"/>
              <a:defRPr sz="1600"/>
            </a:lvl4pPr>
            <a:lvl5pPr marL="977900" indent="-117475">
              <a:lnSpc>
                <a:spcPct val="90000"/>
              </a:lnSpc>
              <a:spcBef>
                <a:spcPts val="100"/>
              </a:spcBef>
              <a:buClr>
                <a:schemeClr val="accent2"/>
              </a:buClr>
              <a:buFont typeface="Wingdings" panose="05000000000000000000" pitchFamily="2" charset="2"/>
              <a:buChar char="§"/>
              <a:defRPr sz="14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l"/>
            <a:r>
              <a:rPr lang="en-US" sz="3200" dirty="0"/>
              <a:t>Gabriel Uribe, DSW</a:t>
            </a:r>
            <a:br>
              <a:rPr lang="en-US" sz="2800" dirty="0"/>
            </a:br>
            <a:r>
              <a:rPr lang="en-US" dirty="0"/>
              <a:t>Director of Community Health</a:t>
            </a:r>
          </a:p>
        </p:txBody>
      </p:sp>
      <p:sp>
        <p:nvSpPr>
          <p:cNvPr id="10" name="Content Placeholder 1">
            <a:extLst>
              <a:ext uri="{FF2B5EF4-FFF2-40B4-BE49-F238E27FC236}">
                <a16:creationId xmlns:a16="http://schemas.microsoft.com/office/drawing/2014/main" id="{DEE4EB9C-6A1F-4CFF-8797-4A7DB92DA3A5}"/>
              </a:ext>
            </a:extLst>
          </p:cNvPr>
          <p:cNvSpPr txBox="1">
            <a:spLocks/>
          </p:cNvSpPr>
          <p:nvPr/>
        </p:nvSpPr>
        <p:spPr bwMode="gray">
          <a:xfrm>
            <a:off x="6293539" y="3000976"/>
            <a:ext cx="5509669" cy="3617169"/>
          </a:xfrm>
          <a:prstGeom prst="rect">
            <a:avLst/>
          </a:prstGeom>
        </p:spPr>
        <p:txBody>
          <a:bodyPr vert="horz" wrap="square" lIns="91440" tIns="0" rIns="91440" bIns="0" rtlCol="0">
            <a:noAutofit/>
          </a:bodyPr>
          <a:lstStyle>
            <a:lvl1pPr marL="177800" indent="-177800" algn="l" defTabSz="914400" rtl="0" eaLnBrk="1" latinLnBrk="0" hangingPunct="1">
              <a:lnSpc>
                <a:spcPct val="90000"/>
              </a:lnSpc>
              <a:spcBef>
                <a:spcPts val="2000"/>
              </a:spcBef>
              <a:buClr>
                <a:schemeClr val="accent2"/>
              </a:buClr>
              <a:buSzPct val="100000"/>
              <a:buFont typeface="Arial" panose="020B0604020202020204" pitchFamily="34" charset="0"/>
              <a:buChar char="•"/>
              <a:defRPr lang="en-US" sz="2200" kern="1200" dirty="0" smtClean="0">
                <a:solidFill>
                  <a:schemeClr val="tx1"/>
                </a:solidFill>
                <a:latin typeface="+mn-lt"/>
                <a:ea typeface="+mn-ea"/>
                <a:cs typeface="+mn-cs"/>
              </a:defRPr>
            </a:lvl1pPr>
            <a:lvl2pPr marL="406400" indent="-182563" algn="l" defTabSz="914400" rtl="0" eaLnBrk="1" latinLnBrk="0" hangingPunct="1">
              <a:lnSpc>
                <a:spcPct val="90000"/>
              </a:lnSpc>
              <a:spcBef>
                <a:spcPts val="1000"/>
              </a:spcBef>
              <a:buClr>
                <a:schemeClr val="accent2"/>
              </a:buClr>
              <a:buFont typeface="Arial" panose="020B0604020202020204" pitchFamily="34" charset="0"/>
              <a:buChar char="–"/>
              <a:defRPr sz="2000" kern="1200">
                <a:solidFill>
                  <a:schemeClr val="tx1"/>
                </a:solidFill>
                <a:latin typeface="+mn-lt"/>
                <a:ea typeface="+mn-ea"/>
                <a:cs typeface="+mn-cs"/>
              </a:defRPr>
            </a:lvl2pPr>
            <a:lvl3pPr marL="635000" indent="-171450" algn="l" defTabSz="914400" rtl="0" eaLnBrk="1" latinLnBrk="0" hangingPunct="1">
              <a:lnSpc>
                <a:spcPct val="90000"/>
              </a:lnSpc>
              <a:spcBef>
                <a:spcPts val="500"/>
              </a:spcBef>
              <a:buClr>
                <a:schemeClr val="accent2"/>
              </a:buClr>
              <a:buFont typeface="Wingdings" panose="05000000000000000000" pitchFamily="2" charset="2"/>
              <a:buChar char="w"/>
              <a:defRPr sz="1800" kern="1200">
                <a:solidFill>
                  <a:schemeClr val="tx1"/>
                </a:solidFill>
                <a:latin typeface="+mn-lt"/>
                <a:ea typeface="+mn-ea"/>
                <a:cs typeface="+mn-cs"/>
              </a:defRPr>
            </a:lvl3pPr>
            <a:lvl4pPr marL="863600" indent="-161925" algn="l" defTabSz="914400" rtl="0" eaLnBrk="1" latinLnBrk="0" hangingPunct="1">
              <a:lnSpc>
                <a:spcPct val="90000"/>
              </a:lnSpc>
              <a:spcBef>
                <a:spcPts val="200"/>
              </a:spcBef>
              <a:buClr>
                <a:schemeClr val="accent2"/>
              </a:buClr>
              <a:buFont typeface="Arial" panose="020B0604020202020204" pitchFamily="34" charset="0"/>
              <a:buChar char="­"/>
              <a:defRPr sz="1600" kern="1200">
                <a:solidFill>
                  <a:schemeClr val="tx1"/>
                </a:solidFill>
                <a:latin typeface="+mn-lt"/>
                <a:ea typeface="+mn-ea"/>
                <a:cs typeface="+mn-cs"/>
              </a:defRPr>
            </a:lvl4pPr>
            <a:lvl5pPr marL="977900" indent="-117475" algn="l" defTabSz="914400" rtl="0" eaLnBrk="1" latinLnBrk="0" hangingPunct="1">
              <a:lnSpc>
                <a:spcPct val="90000"/>
              </a:lnSpc>
              <a:spcBef>
                <a:spcPts val="100"/>
              </a:spcBef>
              <a:buClr>
                <a:schemeClr val="accent2"/>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solidFill>
                  <a:schemeClr val="bg1"/>
                </a:solidFill>
                <a:effectLst/>
              </a:rPr>
              <a:t>Karla is a senior Analyst at Inland Empire Health Plan (IEHP) Community Health team and is responsible for the implementation and development of enterprise-wide social support programs.  She is a leading expert in healthcare communication accessibility for people with access and functional needs and has been with IEHP since 2015. </a:t>
            </a:r>
          </a:p>
        </p:txBody>
      </p:sp>
      <p:sp>
        <p:nvSpPr>
          <p:cNvPr id="46" name="Slide Number Placeholder 5">
            <a:extLst>
              <a:ext uri="{FF2B5EF4-FFF2-40B4-BE49-F238E27FC236}">
                <a16:creationId xmlns:a16="http://schemas.microsoft.com/office/drawing/2014/main" id="{E679830D-92A6-7D42-9465-54C8AD1818EB}"/>
              </a:ext>
            </a:extLst>
          </p:cNvPr>
          <p:cNvSpPr txBox="1">
            <a:spLocks/>
          </p:cNvSpPr>
          <p:nvPr/>
        </p:nvSpPr>
        <p:spPr bwMode="gray">
          <a:xfrm>
            <a:off x="155601" y="6555415"/>
            <a:ext cx="238149" cy="120184"/>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a:solidFill>
                  <a:schemeClr val="tx1"/>
                </a:solidFill>
                <a:latin typeface="+mn-lt"/>
              </a:rPr>
              <a:pPr/>
              <a:t>2</a:t>
            </a:fld>
            <a:endParaRPr lang="en-US" dirty="0">
              <a:solidFill>
                <a:schemeClr val="tx1"/>
              </a:solidFill>
              <a:latin typeface="+mn-lt"/>
            </a:endParaRPr>
          </a:p>
        </p:txBody>
      </p:sp>
      <p:cxnSp>
        <p:nvCxnSpPr>
          <p:cNvPr id="47" name="Straight Connector 46">
            <a:extLst>
              <a:ext uri="{FF2B5EF4-FFF2-40B4-BE49-F238E27FC236}">
                <a16:creationId xmlns:a16="http://schemas.microsoft.com/office/drawing/2014/main" id="{31F4C8B4-C0B0-8A42-895F-4D42B517DC7E}"/>
              </a:ext>
            </a:extLst>
          </p:cNvPr>
          <p:cNvCxnSpPr/>
          <p:nvPr/>
        </p:nvCxnSpPr>
        <p:spPr bwMode="gray">
          <a:xfrm>
            <a:off x="448384" y="6555415"/>
            <a:ext cx="0" cy="120184"/>
          </a:xfrm>
          <a:prstGeom prst="line">
            <a:avLst/>
          </a:prstGeom>
          <a:noFill/>
          <a:ln w="9525" cap="rnd">
            <a:solidFill>
              <a:schemeClr val="bg1">
                <a:lumMod val="75000"/>
              </a:schemeClr>
            </a:solidFill>
            <a:prstDash val="solid"/>
            <a:round/>
            <a:headEnd/>
            <a:tailEnd/>
          </a:ln>
          <a:effectLst/>
        </p:spPr>
      </p:cxnSp>
      <p:sp>
        <p:nvSpPr>
          <p:cNvPr id="52" name="Rectangle 51">
            <a:extLst>
              <a:ext uri="{FF2B5EF4-FFF2-40B4-BE49-F238E27FC236}">
                <a16:creationId xmlns:a16="http://schemas.microsoft.com/office/drawing/2014/main" id="{6CCE1BD6-AD08-0C46-8F59-18EADEFABD64}"/>
              </a:ext>
            </a:extLst>
          </p:cNvPr>
          <p:cNvSpPr/>
          <p:nvPr/>
        </p:nvSpPr>
        <p:spPr bwMode="gray">
          <a:xfrm>
            <a:off x="6241651" y="1655927"/>
            <a:ext cx="5476014" cy="1028992"/>
          </a:xfrm>
          <a:prstGeom prst="rect">
            <a:avLst/>
          </a:prstGeom>
          <a:solidFill>
            <a:schemeClr val="tx1"/>
          </a:solidFill>
          <a:ln w="28575">
            <a:noFill/>
            <a:miter lim="800000"/>
          </a:ln>
          <a:effectLst/>
        </p:spPr>
        <p:txBody>
          <a:bodyPr vert="horz" lIns="91274" tIns="45636" rIns="91274" bIns="45636" rtlCol="0" anchor="ctr" anchorCtr="0">
            <a:noAutofit/>
          </a:bodyPr>
          <a:lstStyle/>
          <a:p>
            <a:pPr algn="ctr" defTabSz="913486">
              <a:lnSpc>
                <a:spcPct val="90000"/>
              </a:lnSpc>
              <a:buClr>
                <a:srgbClr val="00843D"/>
              </a:buClr>
              <a:buSzPct val="100000"/>
            </a:pPr>
            <a:endParaRPr lang="en-US" sz="1798" b="1" dirty="0">
              <a:solidFill>
                <a:srgbClr val="FFFFFF"/>
              </a:solidFill>
              <a:latin typeface="Calibri" panose="020F0502020204030204" pitchFamily="34" charset="0"/>
              <a:cs typeface="Calibri" panose="020F0502020204030204" pitchFamily="34" charset="0"/>
            </a:endParaRPr>
          </a:p>
        </p:txBody>
      </p:sp>
      <p:sp>
        <p:nvSpPr>
          <p:cNvPr id="11" name="Text Placeholder 4">
            <a:extLst>
              <a:ext uri="{FF2B5EF4-FFF2-40B4-BE49-F238E27FC236}">
                <a16:creationId xmlns:a16="http://schemas.microsoft.com/office/drawing/2014/main" id="{E2686745-8FE4-484B-B1A3-88FB1B767B20}"/>
              </a:ext>
            </a:extLst>
          </p:cNvPr>
          <p:cNvSpPr txBox="1">
            <a:spLocks/>
          </p:cNvSpPr>
          <p:nvPr/>
        </p:nvSpPr>
        <p:spPr bwMode="gray">
          <a:xfrm>
            <a:off x="7988610" y="1663073"/>
            <a:ext cx="3501683" cy="1028993"/>
          </a:xfrm>
          <a:prstGeom prst="rect">
            <a:avLst/>
          </a:prstGeom>
          <a:noFill/>
          <a:ln w="28575">
            <a:noFill/>
            <a:miter lim="800000"/>
          </a:ln>
          <a:effectLst/>
        </p:spPr>
        <p:txBody>
          <a:bodyPr vert="horz" lIns="91369" tIns="0" rIns="91369" bIns="0" rtlCol="0" anchor="ctr" anchorCtr="0">
            <a:noAutofit/>
          </a:bodyPr>
          <a:lstStyle>
            <a:defPPr>
              <a:defRPr lang="en-US"/>
            </a:defPPr>
            <a:lvl1pPr indent="0" algn="ctr">
              <a:lnSpc>
                <a:spcPct val="90000"/>
              </a:lnSpc>
              <a:spcBef>
                <a:spcPts val="0"/>
              </a:spcBef>
              <a:buClr>
                <a:schemeClr val="accent2"/>
              </a:buClr>
              <a:buSzPct val="100000"/>
              <a:buFontTx/>
              <a:buNone/>
              <a:defRPr sz="2000" b="1">
                <a:solidFill>
                  <a:schemeClr val="bg1"/>
                </a:solidFill>
              </a:defRPr>
            </a:lvl1pPr>
            <a:lvl2pPr marL="406400" indent="-182563">
              <a:lnSpc>
                <a:spcPct val="90000"/>
              </a:lnSpc>
              <a:spcBef>
                <a:spcPts val="1000"/>
              </a:spcBef>
              <a:buClr>
                <a:schemeClr val="accent2"/>
              </a:buClr>
              <a:buFont typeface="Arial" panose="020B0604020202020204" pitchFamily="34" charset="0"/>
              <a:buChar char="–"/>
              <a:defRPr sz="2000"/>
            </a:lvl2pPr>
            <a:lvl3pPr marL="635000" indent="-171450">
              <a:lnSpc>
                <a:spcPct val="90000"/>
              </a:lnSpc>
              <a:spcBef>
                <a:spcPts val="500"/>
              </a:spcBef>
              <a:buClr>
                <a:schemeClr val="accent2"/>
              </a:buClr>
              <a:buFont typeface="Wingdings" panose="05000000000000000000" pitchFamily="2" charset="2"/>
              <a:buChar char="w"/>
            </a:lvl3pPr>
            <a:lvl4pPr marL="863600" indent="-161925">
              <a:lnSpc>
                <a:spcPct val="90000"/>
              </a:lnSpc>
              <a:spcBef>
                <a:spcPts val="200"/>
              </a:spcBef>
              <a:buClr>
                <a:schemeClr val="accent2"/>
              </a:buClr>
              <a:buFont typeface="Arial" panose="020B0604020202020204" pitchFamily="34" charset="0"/>
              <a:buChar char="­"/>
              <a:defRPr sz="1600"/>
            </a:lvl4pPr>
            <a:lvl5pPr marL="977900" indent="-117475">
              <a:lnSpc>
                <a:spcPct val="90000"/>
              </a:lnSpc>
              <a:spcBef>
                <a:spcPts val="100"/>
              </a:spcBef>
              <a:buClr>
                <a:schemeClr val="accent2"/>
              </a:buClr>
              <a:buFont typeface="Wingdings" panose="05000000000000000000" pitchFamily="2" charset="2"/>
              <a:buChar char="§"/>
              <a:defRPr sz="14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l"/>
            <a:r>
              <a:rPr lang="en-US" sz="3200" dirty="0"/>
              <a:t>Karla </a:t>
            </a:r>
            <a:r>
              <a:rPr lang="en-US" sz="3200" dirty="0" err="1"/>
              <a:t>Argandoña</a:t>
            </a:r>
            <a:br>
              <a:rPr lang="en-US" sz="3200" dirty="0"/>
            </a:br>
            <a:r>
              <a:rPr lang="en-US" dirty="0"/>
              <a:t>Community Health Analyst </a:t>
            </a:r>
          </a:p>
        </p:txBody>
      </p:sp>
      <p:sp>
        <p:nvSpPr>
          <p:cNvPr id="2" name="Title 1">
            <a:extLst>
              <a:ext uri="{FF2B5EF4-FFF2-40B4-BE49-F238E27FC236}">
                <a16:creationId xmlns:a16="http://schemas.microsoft.com/office/drawing/2014/main" id="{6C6715B7-707E-774A-A7F1-C650D4B386E7}"/>
              </a:ext>
            </a:extLst>
          </p:cNvPr>
          <p:cNvSpPr>
            <a:spLocks noGrp="1"/>
          </p:cNvSpPr>
          <p:nvPr>
            <p:ph type="title"/>
          </p:nvPr>
        </p:nvSpPr>
        <p:spPr>
          <a:xfrm>
            <a:off x="448383" y="362436"/>
            <a:ext cx="11295233" cy="950976"/>
          </a:xfrm>
        </p:spPr>
        <p:txBody>
          <a:bodyPr/>
          <a:lstStyle/>
          <a:p>
            <a:r>
              <a:rPr lang="en-US" dirty="0">
                <a:solidFill>
                  <a:schemeClr val="bg1"/>
                </a:solidFill>
              </a:rPr>
              <a:t>TODAY’S SPEAKERS</a:t>
            </a:r>
          </a:p>
        </p:txBody>
      </p:sp>
      <p:pic>
        <p:nvPicPr>
          <p:cNvPr id="29" name="Picture 1" descr="Picture of Gabriel Uribe ">
            <a:extLst>
              <a:ext uri="{FF2B5EF4-FFF2-40B4-BE49-F238E27FC236}">
                <a16:creationId xmlns:a16="http://schemas.microsoft.com/office/drawing/2014/main" id="{5C6460C2-032D-6846-AA8C-445FE84BF1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687" b="26467"/>
          <a:stretch/>
        </p:blipFill>
        <p:spPr bwMode="auto">
          <a:xfrm>
            <a:off x="701707" y="1298342"/>
            <a:ext cx="1560186" cy="1560195"/>
          </a:xfrm>
          <a:prstGeom prst="ellipse">
            <a:avLst/>
          </a:prstGeom>
          <a:noFill/>
          <a:ln w="50800">
            <a:noFill/>
          </a:ln>
          <a:extLst>
            <a:ext uri="{909E8E84-426E-40DD-AFC4-6F175D3DCCD1}">
              <a14:hiddenFill xmlns:a14="http://schemas.microsoft.com/office/drawing/2010/main">
                <a:solidFill>
                  <a:srgbClr val="FFFFFF"/>
                </a:solidFill>
              </a14:hiddenFill>
            </a:ext>
          </a:extLst>
        </p:spPr>
      </p:pic>
      <p:pic>
        <p:nvPicPr>
          <p:cNvPr id="26" name="Picture 1" descr="Picture of Karla Argandona "/>
          <p:cNvPicPr>
            <a:picLocks noChangeAspect="1" noChangeArrowheads="1"/>
          </p:cNvPicPr>
          <p:nvPr/>
        </p:nvPicPr>
        <p:blipFill rotWithShape="1">
          <a:blip r:embed="rId4">
            <a:extLst>
              <a:ext uri="{28A0092B-C50C-407E-A947-70E740481C1C}">
                <a14:useLocalDpi xmlns:a14="http://schemas.microsoft.com/office/drawing/2010/main" val="0"/>
              </a:ext>
            </a:extLst>
          </a:blip>
          <a:srcRect l="19345" t="2578" r="25941" b="56392"/>
          <a:stretch/>
        </p:blipFill>
        <p:spPr bwMode="auto">
          <a:xfrm>
            <a:off x="6344811" y="1339869"/>
            <a:ext cx="1610651" cy="1610651"/>
          </a:xfrm>
          <a:prstGeom prst="ellipse">
            <a:avLst/>
          </a:prstGeom>
          <a:noFill/>
          <a:ln w="50800">
            <a:noFill/>
          </a:ln>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9AB2CF37-F036-6DEA-0D9A-21BF18A5AF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25146" y="114260"/>
            <a:ext cx="1638577" cy="902405"/>
          </a:xfrm>
          <a:prstGeom prst="rect">
            <a:avLst/>
          </a:prstGeom>
        </p:spPr>
      </p:pic>
      <p:cxnSp>
        <p:nvCxnSpPr>
          <p:cNvPr id="31" name="Straight Connector 30">
            <a:extLst>
              <a:ext uri="{FF2B5EF4-FFF2-40B4-BE49-F238E27FC236}">
                <a16:creationId xmlns:a16="http://schemas.microsoft.com/office/drawing/2014/main" id="{67CCB8A6-E4CA-3BD7-0A88-000CD0D746DF}"/>
              </a:ext>
            </a:extLst>
          </p:cNvPr>
          <p:cNvCxnSpPr>
            <a:cxnSpLocks/>
          </p:cNvCxnSpPr>
          <p:nvPr/>
        </p:nvCxnSpPr>
        <p:spPr>
          <a:xfrm>
            <a:off x="393750" y="1142260"/>
            <a:ext cx="113239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8619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A021D-9A3C-14B5-6840-14CF42D78EE5}"/>
              </a:ext>
            </a:extLst>
          </p:cNvPr>
          <p:cNvSpPr>
            <a:spLocks noGrp="1"/>
          </p:cNvSpPr>
          <p:nvPr>
            <p:ph type="title"/>
          </p:nvPr>
        </p:nvSpPr>
        <p:spPr/>
        <p:txBody>
          <a:bodyPr/>
          <a:lstStyle/>
          <a:p>
            <a:r>
              <a:rPr lang="en-US" dirty="0">
                <a:solidFill>
                  <a:schemeClr val="bg1"/>
                </a:solidFill>
              </a:rPr>
              <a:t>WHAT IS YOUR CURRENT PROCESS?</a:t>
            </a:r>
          </a:p>
        </p:txBody>
      </p:sp>
      <p:sp>
        <p:nvSpPr>
          <p:cNvPr id="3" name="Content Placeholder 2">
            <a:extLst>
              <a:ext uri="{FF2B5EF4-FFF2-40B4-BE49-F238E27FC236}">
                <a16:creationId xmlns:a16="http://schemas.microsoft.com/office/drawing/2014/main" id="{56137B17-3841-0DC4-E6C8-54BC29A13631}"/>
              </a:ext>
            </a:extLst>
          </p:cNvPr>
          <p:cNvSpPr>
            <a:spLocks noGrp="1"/>
          </p:cNvSpPr>
          <p:nvPr>
            <p:ph idx="1"/>
          </p:nvPr>
        </p:nvSpPr>
        <p:spPr/>
        <p:txBody>
          <a:bodyPr>
            <a:normAutofit fontScale="92500" lnSpcReduction="10000"/>
          </a:bodyPr>
          <a:lstStyle/>
          <a:p>
            <a:r>
              <a:rPr lang="en-US" dirty="0">
                <a:solidFill>
                  <a:schemeClr val="bg1"/>
                </a:solidFill>
              </a:rPr>
              <a:t>Inhouse, identify key players </a:t>
            </a:r>
          </a:p>
          <a:p>
            <a:pPr lvl="1"/>
            <a:r>
              <a:rPr lang="en-US" dirty="0">
                <a:solidFill>
                  <a:schemeClr val="bg1"/>
                </a:solidFill>
              </a:rPr>
              <a:t>Information Technology </a:t>
            </a:r>
          </a:p>
          <a:p>
            <a:pPr lvl="1"/>
            <a:r>
              <a:rPr lang="en-US" dirty="0">
                <a:solidFill>
                  <a:schemeClr val="bg1"/>
                </a:solidFill>
              </a:rPr>
              <a:t>Healthcare Informatics  </a:t>
            </a:r>
          </a:p>
          <a:p>
            <a:pPr lvl="1"/>
            <a:r>
              <a:rPr lang="en-US" dirty="0">
                <a:solidFill>
                  <a:schemeClr val="bg1"/>
                </a:solidFill>
              </a:rPr>
              <a:t>Enrollment unit </a:t>
            </a:r>
          </a:p>
          <a:p>
            <a:pPr lvl="1"/>
            <a:r>
              <a:rPr lang="en-US" dirty="0">
                <a:solidFill>
                  <a:schemeClr val="bg1"/>
                </a:solidFill>
              </a:rPr>
              <a:t>Team members (Independent Living &amp; Diversity Services) </a:t>
            </a:r>
          </a:p>
          <a:p>
            <a:pPr marL="457200" lvl="1" indent="0">
              <a:buNone/>
            </a:pPr>
            <a:endParaRPr lang="en-US" dirty="0">
              <a:solidFill>
                <a:schemeClr val="bg1"/>
              </a:solidFill>
            </a:endParaRPr>
          </a:p>
          <a:p>
            <a:r>
              <a:rPr lang="en-US" dirty="0">
                <a:solidFill>
                  <a:schemeClr val="bg1"/>
                </a:solidFill>
              </a:rPr>
              <a:t>Do you have a team? </a:t>
            </a:r>
          </a:p>
          <a:p>
            <a:pPr lvl="1"/>
            <a:r>
              <a:rPr lang="en-US" dirty="0">
                <a:solidFill>
                  <a:schemeClr val="bg1"/>
                </a:solidFill>
              </a:rPr>
              <a:t>Do you have a repository location? </a:t>
            </a:r>
          </a:p>
          <a:p>
            <a:pPr marL="457200" lvl="1" indent="0">
              <a:buNone/>
            </a:pPr>
            <a:endParaRPr lang="en-US" dirty="0">
              <a:solidFill>
                <a:schemeClr val="bg1"/>
              </a:solidFill>
            </a:endParaRPr>
          </a:p>
          <a:p>
            <a:r>
              <a:rPr lang="en-US" dirty="0">
                <a:solidFill>
                  <a:schemeClr val="bg1"/>
                </a:solidFill>
              </a:rPr>
              <a:t>Identifying the type of alternative format request </a:t>
            </a:r>
          </a:p>
          <a:p>
            <a:pPr lvl="1"/>
            <a:r>
              <a:rPr lang="en-US" dirty="0">
                <a:solidFill>
                  <a:schemeClr val="bg1"/>
                </a:solidFill>
              </a:rPr>
              <a:t>Standing request </a:t>
            </a:r>
          </a:p>
          <a:p>
            <a:pPr lvl="1"/>
            <a:r>
              <a:rPr lang="en-US" dirty="0">
                <a:solidFill>
                  <a:schemeClr val="bg1"/>
                </a:solidFill>
              </a:rPr>
              <a:t>One time request  </a:t>
            </a:r>
          </a:p>
          <a:p>
            <a:pPr marL="457200" lvl="1" indent="0">
              <a:buNone/>
            </a:pPr>
            <a:endParaRPr lang="en-US" dirty="0"/>
          </a:p>
          <a:p>
            <a:pPr marL="0" indent="0">
              <a:buNone/>
            </a:pPr>
            <a:endParaRPr lang="en-US" dirty="0"/>
          </a:p>
          <a:p>
            <a:pPr lvl="1"/>
            <a:endParaRPr lang="en-US" dirty="0"/>
          </a:p>
          <a:p>
            <a:endParaRPr lang="en-US" dirty="0"/>
          </a:p>
          <a:p>
            <a:pPr lvl="1"/>
            <a:endParaRPr lang="en-US" dirty="0"/>
          </a:p>
        </p:txBody>
      </p:sp>
      <p:cxnSp>
        <p:nvCxnSpPr>
          <p:cNvPr id="4" name="Straight Connector 3">
            <a:extLst>
              <a:ext uri="{FF2B5EF4-FFF2-40B4-BE49-F238E27FC236}">
                <a16:creationId xmlns:a16="http://schemas.microsoft.com/office/drawing/2014/main" id="{261AB460-1A2D-E885-9525-1968746DB85A}"/>
              </a:ext>
            </a:extLst>
          </p:cNvPr>
          <p:cNvCxnSpPr/>
          <p:nvPr/>
        </p:nvCxnSpPr>
        <p:spPr>
          <a:xfrm>
            <a:off x="511215" y="1432919"/>
            <a:ext cx="1116957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58049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1CF58C-570B-0317-4BF6-9B1BE2BB129F}"/>
              </a:ext>
            </a:extLst>
          </p:cNvPr>
          <p:cNvSpPr>
            <a:spLocks noGrp="1"/>
          </p:cNvSpPr>
          <p:nvPr>
            <p:ph type="title"/>
          </p:nvPr>
        </p:nvSpPr>
        <p:spPr>
          <a:xfrm>
            <a:off x="586478" y="1683756"/>
            <a:ext cx="3115265" cy="2396359"/>
          </a:xfrm>
        </p:spPr>
        <p:txBody>
          <a:bodyPr anchor="b">
            <a:normAutofit/>
          </a:bodyPr>
          <a:lstStyle/>
          <a:p>
            <a:r>
              <a:rPr lang="en-US" sz="3600" dirty="0">
                <a:solidFill>
                  <a:srgbClr val="FFFFFF"/>
                </a:solidFill>
              </a:rPr>
              <a:t>IEHP CURRENT REQUEST BY CATAGORY </a:t>
            </a:r>
          </a:p>
        </p:txBody>
      </p:sp>
      <p:graphicFrame>
        <p:nvGraphicFramePr>
          <p:cNvPr id="12" name="Content Placeholder 2">
            <a:extLst>
              <a:ext uri="{FF2B5EF4-FFF2-40B4-BE49-F238E27FC236}">
                <a16:creationId xmlns:a16="http://schemas.microsoft.com/office/drawing/2014/main" id="{5ED674B6-8CD3-9211-EB84-370D039C8768}"/>
              </a:ext>
            </a:extLst>
          </p:cNvPr>
          <p:cNvGraphicFramePr>
            <a:graphicFrameLocks noGrp="1"/>
          </p:cNvGraphicFramePr>
          <p:nvPr>
            <p:ph idx="1"/>
            <p:extLst>
              <p:ext uri="{D42A27DB-BD31-4B8C-83A1-F6EECF244321}">
                <p14:modId xmlns:p14="http://schemas.microsoft.com/office/powerpoint/2010/main" val="365164078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4243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5" name="Rectangle 3104">
            <a:extLst>
              <a:ext uri="{FF2B5EF4-FFF2-40B4-BE49-F238E27FC236}">
                <a16:creationId xmlns:a16="http://schemas.microsoft.com/office/drawing/2014/main" id="{E817EB35-4D5C-493B-8459-98C99FD166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7" name="Arc 310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640269" flipV="1">
            <a:off x="5586861" y="-553943"/>
            <a:ext cx="3944178" cy="3944178"/>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41D22A00-184A-622B-0A50-B94BEC41CAE2}"/>
              </a:ext>
            </a:extLst>
          </p:cNvPr>
          <p:cNvSpPr>
            <a:spLocks noGrp="1"/>
          </p:cNvSpPr>
          <p:nvPr>
            <p:ph type="title"/>
          </p:nvPr>
        </p:nvSpPr>
        <p:spPr>
          <a:xfrm>
            <a:off x="838201" y="345810"/>
            <a:ext cx="4795164" cy="860821"/>
          </a:xfrm>
        </p:spPr>
        <p:txBody>
          <a:bodyPr>
            <a:normAutofit/>
          </a:bodyPr>
          <a:lstStyle/>
          <a:p>
            <a:r>
              <a:rPr lang="en-US" dirty="0"/>
              <a:t>Scenarios </a:t>
            </a:r>
          </a:p>
        </p:txBody>
      </p:sp>
      <p:sp>
        <p:nvSpPr>
          <p:cNvPr id="3" name="Content Placeholder 2">
            <a:extLst>
              <a:ext uri="{FF2B5EF4-FFF2-40B4-BE49-F238E27FC236}">
                <a16:creationId xmlns:a16="http://schemas.microsoft.com/office/drawing/2014/main" id="{728F4B19-367C-5A94-5E7B-169BF901E0B3}"/>
              </a:ext>
            </a:extLst>
          </p:cNvPr>
          <p:cNvSpPr>
            <a:spLocks noGrp="1"/>
          </p:cNvSpPr>
          <p:nvPr>
            <p:ph idx="1"/>
          </p:nvPr>
        </p:nvSpPr>
        <p:spPr>
          <a:xfrm>
            <a:off x="838200" y="1206630"/>
            <a:ext cx="5628587" cy="5433667"/>
          </a:xfrm>
        </p:spPr>
        <p:txBody>
          <a:bodyPr>
            <a:normAutofit lnSpcReduction="10000"/>
          </a:bodyPr>
          <a:lstStyle/>
          <a:p>
            <a:pPr marL="0" indent="0">
              <a:buNone/>
            </a:pPr>
            <a:r>
              <a:rPr lang="en-US" sz="2400" dirty="0"/>
              <a:t>Member who is blind calls the               Health Plan and ask for a provider    directory in braille.</a:t>
            </a:r>
          </a:p>
          <a:p>
            <a:pPr marL="457200" lvl="1" indent="0">
              <a:buNone/>
            </a:pPr>
            <a:endParaRPr lang="en-US" dirty="0"/>
          </a:p>
          <a:p>
            <a:pPr marL="0" indent="0">
              <a:buNone/>
            </a:pPr>
            <a:r>
              <a:rPr lang="en-US" sz="2400" dirty="0"/>
              <a:t>Member with low vision is unable to memorize their member ID number. </a:t>
            </a:r>
          </a:p>
          <a:p>
            <a:pPr marL="457200" lvl="1" indent="0">
              <a:buNone/>
            </a:pPr>
            <a:r>
              <a:rPr lang="en-US" dirty="0"/>
              <a:t> </a:t>
            </a:r>
          </a:p>
          <a:p>
            <a:pPr marL="0" indent="0">
              <a:buNone/>
            </a:pPr>
            <a:r>
              <a:rPr lang="en-US" sz="2400" dirty="0"/>
              <a:t>Member with low vision stated he can no longer receive his materials in audio CD, due to not having a device to hear the audio. </a:t>
            </a:r>
          </a:p>
          <a:p>
            <a:pPr marL="0" indent="0">
              <a:buNone/>
            </a:pPr>
            <a:endParaRPr lang="en-US" sz="2400" dirty="0"/>
          </a:p>
          <a:p>
            <a:pPr marL="0" indent="0">
              <a:buNone/>
            </a:pPr>
            <a:r>
              <a:rPr lang="en-US" sz="2400" dirty="0"/>
              <a:t>Member with low vision is requesting to receive his material in braille, but member does not read braille.</a:t>
            </a:r>
          </a:p>
        </p:txBody>
      </p:sp>
      <p:pic>
        <p:nvPicPr>
          <p:cNvPr id="3080" name="Picture 8" descr="Lenovo Chromebook Duet ">
            <a:extLst>
              <a:ext uri="{FF2B5EF4-FFF2-40B4-BE49-F238E27FC236}">
                <a16:creationId xmlns:a16="http://schemas.microsoft.com/office/drawing/2014/main" id="{0466E051-3E38-D044-BDAB-7C1B4D9718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0" r="17205" b="-1"/>
          <a:stretch/>
        </p:blipFill>
        <p:spPr bwMode="auto">
          <a:xfrm>
            <a:off x="6397565" y="877782"/>
            <a:ext cx="2344656" cy="2037733"/>
          </a:xfrm>
          <a:custGeom>
            <a:avLst/>
            <a:gdLst/>
            <a:ahLst/>
            <a:cxnLst/>
            <a:rect l="l" t="t" r="r" b="b"/>
            <a:pathLst>
              <a:path w="3343282" h="2905646">
                <a:moveTo>
                  <a:pt x="546801" y="0"/>
                </a:moveTo>
                <a:lnTo>
                  <a:pt x="2796481" y="0"/>
                </a:lnTo>
                <a:lnTo>
                  <a:pt x="2853670" y="51976"/>
                </a:lnTo>
                <a:cubicBezTo>
                  <a:pt x="3156177" y="354484"/>
                  <a:pt x="3343282" y="772394"/>
                  <a:pt x="3343282" y="1234005"/>
                </a:cubicBezTo>
                <a:cubicBezTo>
                  <a:pt x="3343282" y="2157227"/>
                  <a:pt x="2594863" y="2905646"/>
                  <a:pt x="1671641" y="2905646"/>
                </a:cubicBezTo>
                <a:cubicBezTo>
                  <a:pt x="748420" y="2905646"/>
                  <a:pt x="0" y="2157227"/>
                  <a:pt x="0" y="1234005"/>
                </a:cubicBezTo>
                <a:cubicBezTo>
                  <a:pt x="0" y="772394"/>
                  <a:pt x="187105" y="354484"/>
                  <a:pt x="489613" y="51976"/>
                </a:cubicBezTo>
                <a:close/>
              </a:path>
            </a:pathLst>
          </a:custGeom>
          <a:noFill/>
          <a:extLst>
            <a:ext uri="{909E8E84-426E-40DD-AFC4-6F175D3DCCD1}">
              <a14:hiddenFill xmlns:a14="http://schemas.microsoft.com/office/drawing/2010/main">
                <a:solidFill>
                  <a:srgbClr val="FFFFFF"/>
                </a:solidFill>
              </a14:hiddenFill>
            </a:ext>
          </a:extLst>
        </p:spPr>
      </p:pic>
      <p:pic>
        <p:nvPicPr>
          <p:cNvPr id="3078" name="Picture 6" descr="Portable CD Boom Box, Black ">
            <a:extLst>
              <a:ext uri="{FF2B5EF4-FFF2-40B4-BE49-F238E27FC236}">
                <a16:creationId xmlns:a16="http://schemas.microsoft.com/office/drawing/2014/main" id="{3FE21BDD-E55E-7A28-5780-C8AB50993F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86" r="-4" b="533"/>
          <a:stretch/>
        </p:blipFill>
        <p:spPr bwMode="auto">
          <a:xfrm>
            <a:off x="7121325" y="3459509"/>
            <a:ext cx="2344657" cy="215418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Boxes stacked ">
            <a:extLst>
              <a:ext uri="{FF2B5EF4-FFF2-40B4-BE49-F238E27FC236}">
                <a16:creationId xmlns:a16="http://schemas.microsoft.com/office/drawing/2014/main" id="{3F962D9B-9E1B-3888-760A-E44553B2E6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154" r="12719" b="5181"/>
          <a:stretch/>
        </p:blipFill>
        <p:spPr bwMode="auto">
          <a:xfrm>
            <a:off x="8810228" y="82200"/>
            <a:ext cx="2116220" cy="2905636"/>
          </a:xfrm>
          <a:custGeom>
            <a:avLst/>
            <a:gdLst/>
            <a:ahLst/>
            <a:cxnLst/>
            <a:rect l="l" t="t" r="r" b="b"/>
            <a:pathLst>
              <a:path w="2668994" h="3864768">
                <a:moveTo>
                  <a:pt x="1215406" y="0"/>
                </a:moveTo>
                <a:lnTo>
                  <a:pt x="2668994" y="0"/>
                </a:lnTo>
                <a:lnTo>
                  <a:pt x="2668994" y="3754247"/>
                </a:lnTo>
                <a:lnTo>
                  <a:pt x="2614574" y="3774165"/>
                </a:lnTo>
                <a:cubicBezTo>
                  <a:pt x="2425260" y="3833048"/>
                  <a:pt x="2223979" y="3864768"/>
                  <a:pt x="2015289" y="3864768"/>
                </a:cubicBezTo>
                <a:cubicBezTo>
                  <a:pt x="902276" y="3864768"/>
                  <a:pt x="0" y="2962492"/>
                  <a:pt x="0" y="1849479"/>
                </a:cubicBezTo>
                <a:cubicBezTo>
                  <a:pt x="0" y="1084283"/>
                  <a:pt x="426467" y="418692"/>
                  <a:pt x="1054683" y="77425"/>
                </a:cubicBez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descr="Tel-Rx Talking Prescription Recorder">
            <a:extLst>
              <a:ext uri="{FF2B5EF4-FFF2-40B4-BE49-F238E27FC236}">
                <a16:creationId xmlns:a16="http://schemas.microsoft.com/office/drawing/2014/main" id="{FE594B84-6CDB-0F37-F0A1-1893E83C739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382" t="-8702" r="22297" b="4326"/>
          <a:stretch/>
        </p:blipFill>
        <p:spPr bwMode="auto">
          <a:xfrm>
            <a:off x="9803130" y="3070036"/>
            <a:ext cx="1268490" cy="2026916"/>
          </a:xfrm>
          <a:custGeom>
            <a:avLst/>
            <a:gdLst/>
            <a:ahLst/>
            <a:cxnLst/>
            <a:rect l="l" t="t" r="r" b="b"/>
            <a:pathLst>
              <a:path w="1787791" h="2856706">
                <a:moveTo>
                  <a:pt x="1531941" y="0"/>
                </a:moveTo>
                <a:cubicBezTo>
                  <a:pt x="1584820" y="0"/>
                  <a:pt x="1637074" y="2679"/>
                  <a:pt x="1688573" y="7909"/>
                </a:cubicBezTo>
                <a:lnTo>
                  <a:pt x="1787791" y="23052"/>
                </a:lnTo>
                <a:lnTo>
                  <a:pt x="1787791" y="2856706"/>
                </a:lnTo>
                <a:lnTo>
                  <a:pt x="765053" y="2856706"/>
                </a:lnTo>
                <a:lnTo>
                  <a:pt x="675418" y="2802252"/>
                </a:lnTo>
                <a:cubicBezTo>
                  <a:pt x="267919" y="2526951"/>
                  <a:pt x="0" y="2060735"/>
                  <a:pt x="0" y="1531942"/>
                </a:cubicBezTo>
                <a:cubicBezTo>
                  <a:pt x="0" y="685873"/>
                  <a:pt x="685873" y="0"/>
                  <a:pt x="1531941" y="0"/>
                </a:cubicBezTo>
                <a:close/>
              </a:path>
            </a:pathLst>
          </a:cu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B4FBEF40-D1A7-270F-40A3-DC6D6E995A72}"/>
              </a:ext>
            </a:extLst>
          </p:cNvPr>
          <p:cNvPicPr>
            <a:picLocks noChangeAspect="1" noChangeArrowheads="1"/>
          </p:cNvPicPr>
          <p:nvPr/>
        </p:nvPicPr>
        <p:blipFill>
          <a:blip r:embed="rId6" cstate="print"/>
          <a:srcRect/>
          <a:stretch>
            <a:fillRect/>
          </a:stretch>
        </p:blipFill>
        <p:spPr bwMode="auto">
          <a:xfrm>
            <a:off x="10437375" y="5583586"/>
            <a:ext cx="1422400" cy="1056712"/>
          </a:xfrm>
          <a:prstGeom prst="rect">
            <a:avLst/>
          </a:prstGeom>
          <a:noFill/>
          <a:ln w="9525">
            <a:noFill/>
            <a:miter lim="800000"/>
            <a:headEnd/>
            <a:tailEnd/>
          </a:ln>
          <a:effectLst/>
        </p:spPr>
      </p:pic>
    </p:spTree>
    <p:extLst>
      <p:ext uri="{BB962C8B-B14F-4D97-AF65-F5344CB8AC3E}">
        <p14:creationId xmlns:p14="http://schemas.microsoft.com/office/powerpoint/2010/main" val="3428267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D2962-1BAF-725C-855B-26EF782F3320}"/>
              </a:ext>
            </a:extLst>
          </p:cNvPr>
          <p:cNvSpPr>
            <a:spLocks noGrp="1"/>
          </p:cNvSpPr>
          <p:nvPr>
            <p:ph type="title"/>
          </p:nvPr>
        </p:nvSpPr>
        <p:spPr/>
        <p:txBody>
          <a:bodyPr/>
          <a:lstStyle/>
          <a:p>
            <a:r>
              <a:rPr lang="en-US" dirty="0">
                <a:solidFill>
                  <a:schemeClr val="bg1"/>
                </a:solidFill>
              </a:rPr>
              <a:t>THANK YOU FOR ATTENDING </a:t>
            </a:r>
          </a:p>
        </p:txBody>
      </p:sp>
      <p:sp>
        <p:nvSpPr>
          <p:cNvPr id="3" name="Content Placeholder 2">
            <a:extLst>
              <a:ext uri="{FF2B5EF4-FFF2-40B4-BE49-F238E27FC236}">
                <a16:creationId xmlns:a16="http://schemas.microsoft.com/office/drawing/2014/main" id="{C4322530-917F-37F3-E259-15585D339F81}"/>
              </a:ext>
            </a:extLst>
          </p:cNvPr>
          <p:cNvSpPr>
            <a:spLocks noGrp="1"/>
          </p:cNvSpPr>
          <p:nvPr>
            <p:ph idx="1"/>
          </p:nvPr>
        </p:nvSpPr>
        <p:spPr/>
        <p:txBody>
          <a:bodyPr>
            <a:normAutofit lnSpcReduction="10000"/>
          </a:bodyPr>
          <a:lstStyle/>
          <a:p>
            <a:pPr marL="0" indent="0">
              <a:buNone/>
              <a:defRPr>
                <a:solidFill>
                  <a:srgbClr val="000000"/>
                </a:solidFill>
              </a:defRPr>
            </a:pPr>
            <a:r>
              <a:rPr lang="en-US" b="1" dirty="0">
                <a:solidFill>
                  <a:schemeClr val="bg1"/>
                </a:solidFill>
                <a:ea typeface="Calibri"/>
                <a:cs typeface="Calibri"/>
                <a:sym typeface="Calibri"/>
              </a:rPr>
              <a:t>Gabriel Uribe, DSW</a:t>
            </a:r>
            <a:br>
              <a:rPr lang="en-US" sz="4000" b="1" dirty="0">
                <a:solidFill>
                  <a:schemeClr val="bg1"/>
                </a:solidFill>
                <a:latin typeface="Calibri"/>
                <a:ea typeface="Calibri"/>
                <a:cs typeface="Calibri"/>
                <a:sym typeface="Calibri"/>
              </a:rPr>
            </a:br>
            <a:r>
              <a:rPr lang="en-US" sz="2800" dirty="0">
                <a:solidFill>
                  <a:schemeClr val="bg1"/>
                </a:solidFill>
              </a:rPr>
              <a:t>Director of Community Health</a:t>
            </a:r>
          </a:p>
          <a:p>
            <a:pPr marL="0" indent="0">
              <a:buNone/>
              <a:defRPr>
                <a:solidFill>
                  <a:srgbClr val="000000"/>
                </a:solidFill>
              </a:defRPr>
            </a:pPr>
            <a:r>
              <a:rPr lang="en-US" sz="2800" dirty="0">
                <a:solidFill>
                  <a:schemeClr val="bg1"/>
                </a:solidFill>
              </a:rPr>
              <a:t>Inland Empire Health Plan (IEHP)</a:t>
            </a:r>
          </a:p>
          <a:p>
            <a:pPr marL="0" lvl="0" indent="0">
              <a:buNone/>
              <a:defRPr>
                <a:solidFill>
                  <a:srgbClr val="000000"/>
                </a:solidFill>
              </a:defRPr>
            </a:pPr>
            <a:r>
              <a:rPr lang="en-US" sz="2800" dirty="0">
                <a:solidFill>
                  <a:schemeClr val="bg1"/>
                </a:solidFill>
                <a:ea typeface="Calibri"/>
                <a:cs typeface="Calibri" panose="020F0502020204030204" pitchFamily="34" charset="0"/>
                <a:sym typeface="Calibri"/>
                <a:hlinkClick r:id="rId2">
                  <a:extLst>
                    <a:ext uri="{A12FA001-AC4F-418D-AE19-62706E023703}">
                      <ahyp:hlinkClr xmlns:ahyp="http://schemas.microsoft.com/office/drawing/2018/hyperlinkcolor" val="tx"/>
                    </a:ext>
                  </a:extLst>
                </a:hlinkClick>
              </a:rPr>
              <a:t>uribe-g@iehp.com</a:t>
            </a:r>
            <a:endParaRPr lang="en-US" sz="2800" dirty="0">
              <a:solidFill>
                <a:schemeClr val="bg1"/>
              </a:solidFill>
              <a:ea typeface="Calibri"/>
              <a:cs typeface="Calibri" panose="020F0502020204030204" pitchFamily="34" charset="0"/>
              <a:sym typeface="Calibri"/>
            </a:endParaRPr>
          </a:p>
          <a:p>
            <a:pPr marL="0" indent="0">
              <a:buNone/>
            </a:pPr>
            <a:endParaRPr lang="en-US" dirty="0">
              <a:solidFill>
                <a:schemeClr val="bg1"/>
              </a:solidFill>
            </a:endParaRPr>
          </a:p>
          <a:p>
            <a:pPr marL="0" indent="0">
              <a:buNone/>
            </a:pPr>
            <a:r>
              <a:rPr lang="en-US" b="1" dirty="0">
                <a:solidFill>
                  <a:schemeClr val="bg1"/>
                </a:solidFill>
              </a:rPr>
              <a:t>Karla </a:t>
            </a:r>
            <a:r>
              <a:rPr lang="en-US" b="1" dirty="0" err="1">
                <a:solidFill>
                  <a:schemeClr val="bg1"/>
                </a:solidFill>
              </a:rPr>
              <a:t>Argandoña</a:t>
            </a:r>
            <a:endParaRPr lang="en-US" b="1" dirty="0">
              <a:solidFill>
                <a:schemeClr val="bg1"/>
              </a:solidFill>
            </a:endParaRPr>
          </a:p>
          <a:p>
            <a:pPr marL="0" indent="0">
              <a:buNone/>
            </a:pPr>
            <a:r>
              <a:rPr lang="en-US" dirty="0">
                <a:solidFill>
                  <a:schemeClr val="bg1"/>
                </a:solidFill>
              </a:rPr>
              <a:t>Analyst, Community Health </a:t>
            </a:r>
          </a:p>
          <a:p>
            <a:pPr marL="0" indent="0">
              <a:buNone/>
            </a:pPr>
            <a:r>
              <a:rPr lang="en-US" sz="2800" dirty="0">
                <a:solidFill>
                  <a:schemeClr val="bg1"/>
                </a:solidFill>
              </a:rPr>
              <a:t>Inland Empire Health Plan (IEHP)</a:t>
            </a:r>
          </a:p>
          <a:p>
            <a:pPr marL="0" indent="0">
              <a:buNone/>
            </a:pPr>
            <a:r>
              <a:rPr lang="en-US" dirty="0">
                <a:solidFill>
                  <a:schemeClr val="bg1"/>
                </a:solidFill>
                <a:hlinkClick r:id="rId3">
                  <a:extLst>
                    <a:ext uri="{A12FA001-AC4F-418D-AE19-62706E023703}">
                      <ahyp:hlinkClr xmlns:ahyp="http://schemas.microsoft.com/office/drawing/2018/hyperlinkcolor" val="tx"/>
                    </a:ext>
                  </a:extLst>
                </a:hlinkClick>
              </a:rPr>
              <a:t>argandona-k@iehp.org</a:t>
            </a:r>
            <a:r>
              <a:rPr lang="en-US" dirty="0">
                <a:solidFill>
                  <a:schemeClr val="bg1"/>
                </a:solidFill>
              </a:rPr>
              <a:t> </a:t>
            </a:r>
          </a:p>
        </p:txBody>
      </p:sp>
      <p:pic>
        <p:nvPicPr>
          <p:cNvPr id="5" name="Picture 2">
            <a:extLst>
              <a:ext uri="{FF2B5EF4-FFF2-40B4-BE49-F238E27FC236}">
                <a16:creationId xmlns:a16="http://schemas.microsoft.com/office/drawing/2014/main" id="{D9A552EA-2A2C-DAD3-4DFF-B1876A4573E3}"/>
              </a:ext>
            </a:extLst>
          </p:cNvPr>
          <p:cNvPicPr>
            <a:picLocks noChangeAspect="1" noChangeArrowheads="1"/>
          </p:cNvPicPr>
          <p:nvPr/>
        </p:nvPicPr>
        <p:blipFill>
          <a:blip r:embed="rId4" cstate="print"/>
          <a:srcRect/>
          <a:stretch>
            <a:fillRect/>
          </a:stretch>
        </p:blipFill>
        <p:spPr bwMode="auto">
          <a:xfrm>
            <a:off x="10476323" y="5648607"/>
            <a:ext cx="1422400" cy="1056712"/>
          </a:xfrm>
          <a:prstGeom prst="rect">
            <a:avLst/>
          </a:prstGeom>
          <a:noFill/>
          <a:ln w="9525">
            <a:noFill/>
            <a:miter lim="800000"/>
            <a:headEnd/>
            <a:tailEnd/>
          </a:ln>
          <a:effectLst/>
        </p:spPr>
      </p:pic>
      <p:cxnSp>
        <p:nvCxnSpPr>
          <p:cNvPr id="6" name="Straight Connector 5">
            <a:extLst>
              <a:ext uri="{FF2B5EF4-FFF2-40B4-BE49-F238E27FC236}">
                <a16:creationId xmlns:a16="http://schemas.microsoft.com/office/drawing/2014/main" id="{69181D20-BA4C-0B16-1DE2-12BAD9CAB380}"/>
              </a:ext>
            </a:extLst>
          </p:cNvPr>
          <p:cNvCxnSpPr/>
          <p:nvPr/>
        </p:nvCxnSpPr>
        <p:spPr>
          <a:xfrm>
            <a:off x="511215" y="1403173"/>
            <a:ext cx="1116957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2353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5C52C5-1F7A-AEDB-E908-1753BA03A9D6}"/>
              </a:ext>
            </a:extLst>
          </p:cNvPr>
          <p:cNvSpPr>
            <a:spLocks noGrp="1"/>
          </p:cNvSpPr>
          <p:nvPr>
            <p:ph idx="1"/>
          </p:nvPr>
        </p:nvSpPr>
        <p:spPr>
          <a:xfrm>
            <a:off x="838200" y="720436"/>
            <a:ext cx="10515600" cy="5456527"/>
          </a:xfrm>
        </p:spPr>
        <p:txBody>
          <a:bodyPr>
            <a:normAutofit/>
          </a:bodyPr>
          <a:lstStyle/>
          <a:p>
            <a:pPr marL="0" indent="0" algn="ctr">
              <a:buNone/>
            </a:pPr>
            <a:endParaRPr lang="en-US" sz="11500" dirty="0">
              <a:latin typeface="Modern Love Caps" panose="04070805081001020A01" pitchFamily="82" charset="0"/>
            </a:endParaRPr>
          </a:p>
          <a:p>
            <a:pPr marL="0" indent="0" algn="ctr">
              <a:buNone/>
            </a:pPr>
            <a:r>
              <a:rPr lang="en-US" sz="16600" dirty="0">
                <a:latin typeface="Modern Love Caps" panose="04070805081001020A01" pitchFamily="82" charset="0"/>
              </a:rPr>
              <a:t>Questions? </a:t>
            </a:r>
          </a:p>
        </p:txBody>
      </p:sp>
      <p:pic>
        <p:nvPicPr>
          <p:cNvPr id="4" name="Picture 2">
            <a:extLst>
              <a:ext uri="{FF2B5EF4-FFF2-40B4-BE49-F238E27FC236}">
                <a16:creationId xmlns:a16="http://schemas.microsoft.com/office/drawing/2014/main" id="{FB38B079-CA90-D6C0-B9F9-087491CF4138}"/>
              </a:ext>
            </a:extLst>
          </p:cNvPr>
          <p:cNvPicPr>
            <a:picLocks noChangeAspect="1" noChangeArrowheads="1"/>
          </p:cNvPicPr>
          <p:nvPr/>
        </p:nvPicPr>
        <p:blipFill>
          <a:blip r:embed="rId2" cstate="print"/>
          <a:srcRect/>
          <a:stretch>
            <a:fillRect/>
          </a:stretch>
        </p:blipFill>
        <p:spPr bwMode="auto">
          <a:xfrm>
            <a:off x="10427855" y="5609208"/>
            <a:ext cx="1422400" cy="1056712"/>
          </a:xfrm>
          <a:prstGeom prst="rect">
            <a:avLst/>
          </a:prstGeom>
          <a:noFill/>
          <a:ln w="9525">
            <a:noFill/>
            <a:miter lim="800000"/>
            <a:headEnd/>
            <a:tailEnd/>
          </a:ln>
          <a:effectLst/>
        </p:spPr>
      </p:pic>
    </p:spTree>
    <p:extLst>
      <p:ext uri="{BB962C8B-B14F-4D97-AF65-F5344CB8AC3E}">
        <p14:creationId xmlns:p14="http://schemas.microsoft.com/office/powerpoint/2010/main" val="264313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19A09-811A-22AE-932C-BE19DCA10096}"/>
              </a:ext>
            </a:extLst>
          </p:cNvPr>
          <p:cNvSpPr>
            <a:spLocks noGrp="1"/>
          </p:cNvSpPr>
          <p:nvPr>
            <p:ph type="title"/>
          </p:nvPr>
        </p:nvSpPr>
        <p:spPr>
          <a:xfrm>
            <a:off x="838200" y="681037"/>
            <a:ext cx="10515600" cy="776288"/>
          </a:xfrm>
        </p:spPr>
        <p:txBody>
          <a:bodyPr>
            <a:normAutofit/>
          </a:bodyPr>
          <a:lstStyle/>
          <a:p>
            <a:r>
              <a:rPr lang="en-US" dirty="0">
                <a:solidFill>
                  <a:schemeClr val="bg1"/>
                </a:solidFill>
              </a:rPr>
              <a:t>Agenda</a:t>
            </a:r>
            <a:r>
              <a:rPr lang="en-US" dirty="0"/>
              <a:t> </a:t>
            </a:r>
          </a:p>
        </p:txBody>
      </p:sp>
      <p:sp>
        <p:nvSpPr>
          <p:cNvPr id="3" name="Content Placeholder 2">
            <a:extLst>
              <a:ext uri="{FF2B5EF4-FFF2-40B4-BE49-F238E27FC236}">
                <a16:creationId xmlns:a16="http://schemas.microsoft.com/office/drawing/2014/main" id="{E915EBDF-FE63-155A-8DE6-5CF9DC022FB1}"/>
              </a:ext>
            </a:extLst>
          </p:cNvPr>
          <p:cNvSpPr>
            <a:spLocks noGrp="1"/>
          </p:cNvSpPr>
          <p:nvPr>
            <p:ph idx="1"/>
          </p:nvPr>
        </p:nvSpPr>
        <p:spPr/>
        <p:txBody>
          <a:bodyPr/>
          <a:lstStyle/>
          <a:p>
            <a:r>
              <a:rPr lang="en-US" dirty="0">
                <a:solidFill>
                  <a:schemeClr val="bg1"/>
                </a:solidFill>
              </a:rPr>
              <a:t>About IEHP </a:t>
            </a:r>
          </a:p>
          <a:p>
            <a:r>
              <a:rPr lang="en-US" dirty="0">
                <a:solidFill>
                  <a:schemeClr val="bg1"/>
                </a:solidFill>
              </a:rPr>
              <a:t>Effective Communication overview </a:t>
            </a:r>
          </a:p>
          <a:p>
            <a:r>
              <a:rPr lang="en-US" dirty="0">
                <a:solidFill>
                  <a:schemeClr val="bg1"/>
                </a:solidFill>
              </a:rPr>
              <a:t>Alternative Formats </a:t>
            </a:r>
          </a:p>
          <a:p>
            <a:r>
              <a:rPr lang="en-US" dirty="0">
                <a:solidFill>
                  <a:schemeClr val="bg1"/>
                </a:solidFill>
              </a:rPr>
              <a:t>Health Policy Governing Alternate Formats for Medi-Cal Health Plans and their Provider Network</a:t>
            </a:r>
          </a:p>
          <a:p>
            <a:r>
              <a:rPr lang="en-US" dirty="0">
                <a:solidFill>
                  <a:schemeClr val="bg1"/>
                </a:solidFill>
              </a:rPr>
              <a:t>Building Communication Capacity in the Alternative Format/ Communication Space </a:t>
            </a:r>
          </a:p>
        </p:txBody>
      </p:sp>
      <p:pic>
        <p:nvPicPr>
          <p:cNvPr id="5" name="Picture 4">
            <a:extLst>
              <a:ext uri="{FF2B5EF4-FFF2-40B4-BE49-F238E27FC236}">
                <a16:creationId xmlns:a16="http://schemas.microsoft.com/office/drawing/2014/main" id="{A4BEC0A5-7B3A-7647-BA3A-ECC3C53938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77595" y="5725760"/>
            <a:ext cx="1638577" cy="902405"/>
          </a:xfrm>
          <a:prstGeom prst="rect">
            <a:avLst/>
          </a:prstGeom>
        </p:spPr>
      </p:pic>
      <p:cxnSp>
        <p:nvCxnSpPr>
          <p:cNvPr id="7" name="Straight Connector 6">
            <a:extLst>
              <a:ext uri="{FF2B5EF4-FFF2-40B4-BE49-F238E27FC236}">
                <a16:creationId xmlns:a16="http://schemas.microsoft.com/office/drawing/2014/main" id="{E590C8D0-BB2B-EF1E-2807-D53FC665864A}"/>
              </a:ext>
            </a:extLst>
          </p:cNvPr>
          <p:cNvCxnSpPr/>
          <p:nvPr/>
        </p:nvCxnSpPr>
        <p:spPr>
          <a:xfrm>
            <a:off x="497711" y="1374423"/>
            <a:ext cx="1116957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4004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B36BD-2004-A7E6-AF67-6A68BEA8398A}"/>
              </a:ext>
            </a:extLst>
          </p:cNvPr>
          <p:cNvSpPr>
            <a:spLocks noGrp="1"/>
          </p:cNvSpPr>
          <p:nvPr>
            <p:ph type="title"/>
          </p:nvPr>
        </p:nvSpPr>
        <p:spPr>
          <a:xfrm>
            <a:off x="447207" y="365125"/>
            <a:ext cx="10906593" cy="1207121"/>
          </a:xfrm>
        </p:spPr>
        <p:txBody>
          <a:bodyPr/>
          <a:lstStyle/>
          <a:p>
            <a:r>
              <a:rPr lang="en-US" dirty="0"/>
              <a:t>ABOUT INLAND EMPIRE HEALTH PLAN</a:t>
            </a:r>
          </a:p>
        </p:txBody>
      </p:sp>
      <p:sp>
        <p:nvSpPr>
          <p:cNvPr id="3" name="Content Placeholder 1">
            <a:extLst>
              <a:ext uri="{FF2B5EF4-FFF2-40B4-BE49-F238E27FC236}">
                <a16:creationId xmlns:a16="http://schemas.microsoft.com/office/drawing/2014/main" id="{F6039A6F-2803-4E9F-6DB2-4637EAC2572F}"/>
              </a:ext>
            </a:extLst>
          </p:cNvPr>
          <p:cNvSpPr txBox="1">
            <a:spLocks/>
          </p:cNvSpPr>
          <p:nvPr/>
        </p:nvSpPr>
        <p:spPr>
          <a:xfrm>
            <a:off x="661410" y="1572246"/>
            <a:ext cx="5735721" cy="2292476"/>
          </a:xfrm>
          <a:prstGeom prst="rect">
            <a:avLst/>
          </a:prstGeom>
          <a:effectLst>
            <a:outerShdw blurRad="63500" sx="102000" sy="102000" algn="ctr" rotWithShape="0">
              <a:prstClr val="black">
                <a:alpha val="20000"/>
              </a:prstClr>
            </a:outerShdw>
          </a:effectLst>
          <a:extLst>
            <a:ext uri="{909E8E84-426E-40DD-AFC4-6F175D3DCCD1}">
              <a14:hiddenFill xmlns:a14="http://schemas.microsoft.com/office/drawing/2010/main">
                <a:solidFill>
                  <a:srgbClr val="FFFFFF"/>
                </a:solidFill>
              </a14:hiddenFill>
            </a:ext>
          </a:extLst>
        </p:spPr>
        <p:txBody>
          <a:bodyPr vert="horz" wrap="square" lIns="9144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IEHP is a top 10 largest Medicaid health plan and the largest not-for-profit Medicare-Medicaid plan in the country. </a:t>
            </a:r>
          </a:p>
          <a:p>
            <a:pPr marL="0" indent="0">
              <a:buFont typeface="Arial" panose="020B0604020202020204" pitchFamily="34" charset="0"/>
              <a:buNone/>
            </a:pPr>
            <a:r>
              <a:rPr lang="en-US" sz="2400" dirty="0"/>
              <a:t>IEHP serves low-income individuals and families in San Bernardino and Riverside County in California.</a:t>
            </a:r>
          </a:p>
        </p:txBody>
      </p:sp>
      <p:pic>
        <p:nvPicPr>
          <p:cNvPr id="4" name="Picture 3" descr="Picture of IEHP memberships, 1.4 million members, 7 thousand providers, 2.5 thousand team members ">
            <a:extLst>
              <a:ext uri="{FF2B5EF4-FFF2-40B4-BE49-F238E27FC236}">
                <a16:creationId xmlns:a16="http://schemas.microsoft.com/office/drawing/2014/main" id="{50DF99C5-576C-85F8-3AD6-856D9EFBA5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7102" y="3864722"/>
            <a:ext cx="4944336" cy="2612102"/>
          </a:xfrm>
          <a:prstGeom prst="rect">
            <a:avLst/>
          </a:prstGeom>
        </p:spPr>
      </p:pic>
      <p:pic>
        <p:nvPicPr>
          <p:cNvPr id="5" name="Picture 4" descr="Picture of a family, male, female and a young girl together, holding a heart that reads, Welcome to IEHP  ">
            <a:extLst>
              <a:ext uri="{FF2B5EF4-FFF2-40B4-BE49-F238E27FC236}">
                <a16:creationId xmlns:a16="http://schemas.microsoft.com/office/drawing/2014/main" id="{993E0702-382A-D8F0-CD44-24890E406F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4485" y="2201094"/>
            <a:ext cx="3026300" cy="3935940"/>
          </a:xfrm>
          <a:prstGeom prst="rect">
            <a:avLst/>
          </a:prstGeom>
        </p:spPr>
      </p:pic>
      <p:pic>
        <p:nvPicPr>
          <p:cNvPr id="6" name="Picture 5">
            <a:extLst>
              <a:ext uri="{FF2B5EF4-FFF2-40B4-BE49-F238E27FC236}">
                <a16:creationId xmlns:a16="http://schemas.microsoft.com/office/drawing/2014/main" id="{2F89D0B4-289A-EE40-17C3-A19DCCAF8B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37159" y="1657089"/>
            <a:ext cx="1975595" cy="1088009"/>
          </a:xfrm>
          <a:prstGeom prst="rect">
            <a:avLst/>
          </a:prstGeom>
        </p:spPr>
      </p:pic>
      <p:cxnSp>
        <p:nvCxnSpPr>
          <p:cNvPr id="8" name="Straight Connector 7">
            <a:extLst>
              <a:ext uri="{FF2B5EF4-FFF2-40B4-BE49-F238E27FC236}">
                <a16:creationId xmlns:a16="http://schemas.microsoft.com/office/drawing/2014/main" id="{3385BD43-FC60-632F-841C-1AE3029AB454}"/>
              </a:ext>
            </a:extLst>
          </p:cNvPr>
          <p:cNvCxnSpPr>
            <a:cxnSpLocks/>
          </p:cNvCxnSpPr>
          <p:nvPr/>
        </p:nvCxnSpPr>
        <p:spPr>
          <a:xfrm>
            <a:off x="227421" y="1283109"/>
            <a:ext cx="1173715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1726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FBA80-0910-7F1E-8042-A24EF362351B}"/>
              </a:ext>
            </a:extLst>
          </p:cNvPr>
          <p:cNvSpPr>
            <a:spLocks noGrp="1"/>
          </p:cNvSpPr>
          <p:nvPr>
            <p:ph type="title"/>
          </p:nvPr>
        </p:nvSpPr>
        <p:spPr/>
        <p:txBody>
          <a:bodyPr>
            <a:normAutofit/>
          </a:bodyPr>
          <a:lstStyle/>
          <a:p>
            <a:br>
              <a:rPr lang="en-US" dirty="0"/>
            </a:br>
            <a:endParaRPr lang="en-US" dirty="0"/>
          </a:p>
        </p:txBody>
      </p:sp>
      <p:sp>
        <p:nvSpPr>
          <p:cNvPr id="3" name="Content Placeholder 2">
            <a:extLst>
              <a:ext uri="{FF2B5EF4-FFF2-40B4-BE49-F238E27FC236}">
                <a16:creationId xmlns:a16="http://schemas.microsoft.com/office/drawing/2014/main" id="{ABE75E31-9DB8-BE09-702E-1FB9BD42E72D}"/>
              </a:ext>
            </a:extLst>
          </p:cNvPr>
          <p:cNvSpPr>
            <a:spLocks noGrp="1"/>
          </p:cNvSpPr>
          <p:nvPr>
            <p:ph idx="1"/>
          </p:nvPr>
        </p:nvSpPr>
        <p:spPr>
          <a:xfrm>
            <a:off x="838200" y="588475"/>
            <a:ext cx="10515600" cy="5588488"/>
          </a:xfrm>
        </p:spPr>
        <p:txBody>
          <a:bodyPr>
            <a:normAutofit/>
          </a:bodyPr>
          <a:lstStyle/>
          <a:p>
            <a:pPr marL="0" indent="0">
              <a:buNone/>
            </a:pPr>
            <a:endParaRPr lang="en-US" sz="4800" dirty="0">
              <a:solidFill>
                <a:schemeClr val="bg1"/>
              </a:solidFill>
            </a:endParaRPr>
          </a:p>
          <a:p>
            <a:pPr marL="0" indent="0">
              <a:buNone/>
            </a:pPr>
            <a:endParaRPr lang="en-US" sz="5400" dirty="0">
              <a:solidFill>
                <a:schemeClr val="bg1"/>
              </a:solidFill>
            </a:endParaRPr>
          </a:p>
          <a:p>
            <a:pPr marL="0" indent="0" algn="ctr">
              <a:buNone/>
            </a:pPr>
            <a:r>
              <a:rPr lang="en-US" sz="5400" dirty="0">
                <a:solidFill>
                  <a:schemeClr val="bg1"/>
                </a:solidFill>
              </a:rPr>
              <a:t>WHAT IS EFFECTIVE COMMUNICATION?</a:t>
            </a:r>
          </a:p>
        </p:txBody>
      </p:sp>
      <p:pic>
        <p:nvPicPr>
          <p:cNvPr id="5" name="Picture 4">
            <a:extLst>
              <a:ext uri="{FF2B5EF4-FFF2-40B4-BE49-F238E27FC236}">
                <a16:creationId xmlns:a16="http://schemas.microsoft.com/office/drawing/2014/main" id="{F5F94177-CF61-305E-13F7-D2E10451AB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77595" y="5725760"/>
            <a:ext cx="1638577" cy="902405"/>
          </a:xfrm>
          <a:prstGeom prst="rect">
            <a:avLst/>
          </a:prstGeom>
        </p:spPr>
      </p:pic>
    </p:spTree>
    <p:extLst>
      <p:ext uri="{BB962C8B-B14F-4D97-AF65-F5344CB8AC3E}">
        <p14:creationId xmlns:p14="http://schemas.microsoft.com/office/powerpoint/2010/main" val="394858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terpreting symbol "/>
          <p:cNvPicPr>
            <a:picLocks noChangeAspect="1" noChangeArrowheads="1"/>
          </p:cNvPicPr>
          <p:nvPr/>
        </p:nvPicPr>
        <p:blipFill>
          <a:blip r:embed="rId2" cstate="print"/>
          <a:srcRect/>
          <a:stretch>
            <a:fillRect/>
          </a:stretch>
        </p:blipFill>
        <p:spPr bwMode="auto">
          <a:xfrm>
            <a:off x="1833311" y="480951"/>
            <a:ext cx="2726519" cy="2698791"/>
          </a:xfrm>
          <a:prstGeom prst="rect">
            <a:avLst/>
          </a:prstGeom>
          <a:noFill/>
          <a:ln w="9525">
            <a:noFill/>
            <a:miter lim="800000"/>
            <a:headEnd/>
            <a:tailEnd/>
          </a:ln>
          <a:effectLst/>
        </p:spPr>
      </p:pic>
      <p:pic>
        <p:nvPicPr>
          <p:cNvPr id="1027" name="Picture 3" descr="Large print symbol "/>
          <p:cNvPicPr>
            <a:picLocks noChangeAspect="1" noChangeArrowheads="1"/>
          </p:cNvPicPr>
          <p:nvPr/>
        </p:nvPicPr>
        <p:blipFill>
          <a:blip r:embed="rId3" cstate="print"/>
          <a:srcRect/>
          <a:stretch>
            <a:fillRect/>
          </a:stretch>
        </p:blipFill>
        <p:spPr bwMode="auto">
          <a:xfrm>
            <a:off x="4706978" y="3032823"/>
            <a:ext cx="2862983" cy="2731135"/>
          </a:xfrm>
          <a:prstGeom prst="rect">
            <a:avLst/>
          </a:prstGeom>
          <a:noFill/>
          <a:ln w="9525">
            <a:noFill/>
            <a:miter lim="800000"/>
            <a:headEnd/>
            <a:tailEnd/>
          </a:ln>
          <a:effectLst/>
        </p:spPr>
      </p:pic>
      <p:pic>
        <p:nvPicPr>
          <p:cNvPr id="1028" name="Picture 4" descr="Braille symbol "/>
          <p:cNvPicPr>
            <a:picLocks noChangeAspect="1" noChangeArrowheads="1"/>
          </p:cNvPicPr>
          <p:nvPr/>
        </p:nvPicPr>
        <p:blipFill>
          <a:blip r:embed="rId4" cstate="print"/>
          <a:srcRect/>
          <a:stretch>
            <a:fillRect/>
          </a:stretch>
        </p:blipFill>
        <p:spPr bwMode="auto">
          <a:xfrm>
            <a:off x="7662974" y="485112"/>
            <a:ext cx="2762913" cy="2697352"/>
          </a:xfrm>
          <a:prstGeom prst="rect">
            <a:avLst/>
          </a:prstGeom>
          <a:noFill/>
          <a:ln w="9525">
            <a:noFill/>
            <a:miter lim="800000"/>
            <a:headEnd/>
            <a:tailEnd/>
          </a:ln>
          <a:effectLst/>
        </p:spPr>
      </p:pic>
      <p:pic>
        <p:nvPicPr>
          <p:cNvPr id="1029" name="Picture 5" descr="assistive technology symbol"/>
          <p:cNvPicPr>
            <a:picLocks noChangeAspect="1" noChangeArrowheads="1"/>
          </p:cNvPicPr>
          <p:nvPr/>
        </p:nvPicPr>
        <p:blipFill>
          <a:blip r:embed="rId5" cstate="print"/>
          <a:srcRect/>
          <a:stretch>
            <a:fillRect/>
          </a:stretch>
        </p:blipFill>
        <p:spPr bwMode="auto">
          <a:xfrm>
            <a:off x="1869576" y="3015320"/>
            <a:ext cx="2775045" cy="2690669"/>
          </a:xfrm>
          <a:prstGeom prst="rect">
            <a:avLst/>
          </a:prstGeom>
          <a:noFill/>
          <a:ln w="9525">
            <a:noFill/>
            <a:miter lim="800000"/>
            <a:headEnd/>
            <a:tailEnd/>
          </a:ln>
          <a:effectLst/>
        </p:spPr>
      </p:pic>
      <p:pic>
        <p:nvPicPr>
          <p:cNvPr id="1030" name="Picture 6" descr="Audio Description symbol "/>
          <p:cNvPicPr>
            <a:picLocks noChangeAspect="1" noChangeArrowheads="1"/>
          </p:cNvPicPr>
          <p:nvPr/>
        </p:nvPicPr>
        <p:blipFill>
          <a:blip r:embed="rId6" cstate="print"/>
          <a:srcRect/>
          <a:stretch>
            <a:fillRect/>
          </a:stretch>
        </p:blipFill>
        <p:spPr bwMode="auto">
          <a:xfrm>
            <a:off x="4713028" y="480134"/>
            <a:ext cx="2793241" cy="2719001"/>
          </a:xfrm>
          <a:prstGeom prst="rect">
            <a:avLst/>
          </a:prstGeom>
          <a:noFill/>
          <a:ln w="9525">
            <a:noFill/>
            <a:miter lim="800000"/>
            <a:headEnd/>
            <a:tailEnd/>
          </a:ln>
          <a:effectLst/>
        </p:spPr>
      </p:pic>
      <p:pic>
        <p:nvPicPr>
          <p:cNvPr id="1031" name="Picture 7" descr="YTT symbol "/>
          <p:cNvPicPr>
            <a:picLocks noChangeAspect="1" noChangeArrowheads="1"/>
          </p:cNvPicPr>
          <p:nvPr/>
        </p:nvPicPr>
        <p:blipFill>
          <a:blip r:embed="rId7" cstate="print"/>
          <a:srcRect/>
          <a:stretch>
            <a:fillRect/>
          </a:stretch>
        </p:blipFill>
        <p:spPr bwMode="auto">
          <a:xfrm>
            <a:off x="7737283" y="3061379"/>
            <a:ext cx="2690124" cy="2662295"/>
          </a:xfrm>
          <a:prstGeom prst="rect">
            <a:avLst/>
          </a:prstGeom>
          <a:noFill/>
          <a:ln w="9525">
            <a:noFill/>
            <a:miter lim="800000"/>
            <a:headEnd/>
            <a:tailEnd/>
          </a:ln>
          <a:effectLst/>
        </p:spPr>
      </p:pic>
      <p:pic>
        <p:nvPicPr>
          <p:cNvPr id="9" name="Picture 2" descr="C:\Users\i2926\AppData\Local\Microsoft\Windows\Temporary Internet Files\Content.Outlook\PZSHH1QS\IEHP.png"/>
          <p:cNvPicPr>
            <a:picLocks noChangeAspect="1" noChangeArrowheads="1"/>
          </p:cNvPicPr>
          <p:nvPr/>
        </p:nvPicPr>
        <p:blipFill>
          <a:blip r:embed="rId8" cstate="print"/>
          <a:srcRect/>
          <a:stretch>
            <a:fillRect/>
          </a:stretch>
        </p:blipFill>
        <p:spPr bwMode="auto">
          <a:xfrm>
            <a:off x="262736" y="253043"/>
            <a:ext cx="1388613" cy="1042359"/>
          </a:xfrm>
          <a:prstGeom prst="rect">
            <a:avLst/>
          </a:prstGeom>
          <a:noFill/>
        </p:spPr>
      </p:pic>
    </p:spTree>
    <p:extLst>
      <p:ext uri="{BB962C8B-B14F-4D97-AF65-F5344CB8AC3E}">
        <p14:creationId xmlns:p14="http://schemas.microsoft.com/office/powerpoint/2010/main" val="361395180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two people sitting in front of a computer, using assistive technology "/>
          <p:cNvPicPr>
            <a:picLocks noChangeAspect="1" noChangeArrowheads="1"/>
          </p:cNvPicPr>
          <p:nvPr/>
        </p:nvPicPr>
        <p:blipFill>
          <a:blip r:embed="rId2" cstate="print"/>
          <a:srcRect l="1268"/>
          <a:stretch>
            <a:fillRect/>
          </a:stretch>
        </p:blipFill>
        <p:spPr bwMode="auto">
          <a:xfrm>
            <a:off x="0" y="1"/>
            <a:ext cx="12192000" cy="6858000"/>
          </a:xfrm>
          <a:prstGeom prst="rect">
            <a:avLst/>
          </a:prstGeom>
          <a:noFill/>
        </p:spPr>
      </p:pic>
      <p:sp>
        <p:nvSpPr>
          <p:cNvPr id="3" name="TextBox 2"/>
          <p:cNvSpPr txBox="1"/>
          <p:nvPr/>
        </p:nvSpPr>
        <p:spPr>
          <a:xfrm>
            <a:off x="0" y="5765800"/>
            <a:ext cx="12192000" cy="1077218"/>
          </a:xfrm>
          <a:prstGeom prst="rect">
            <a:avLst/>
          </a:prstGeom>
          <a:solidFill>
            <a:schemeClr val="tx1">
              <a:alpha val="48000"/>
            </a:schemeClr>
          </a:solidFill>
        </p:spPr>
        <p:txBody>
          <a:bodyPr wrap="square" lIns="91440" tIns="45720" rIns="91440" bIns="45720" rtlCol="0">
            <a:spAutoFit/>
          </a:bodyPr>
          <a:lstStyle/>
          <a:p>
            <a:pPr algn="ctr" defTabSz="914354"/>
            <a:r>
              <a:rPr lang="en-US" sz="6400" b="1" dirty="0">
                <a:solidFill>
                  <a:prstClr val="white"/>
                </a:solidFill>
                <a:latin typeface="Tahoma" pitchFamily="34" charset="0"/>
                <a:ea typeface="Tahoma" pitchFamily="34" charset="0"/>
                <a:cs typeface="Tahoma" pitchFamily="34" charset="0"/>
              </a:rPr>
              <a:t>ASSISTIVE TECHNOLOGY</a:t>
            </a:r>
          </a:p>
        </p:txBody>
      </p:sp>
      <p:pic>
        <p:nvPicPr>
          <p:cNvPr id="5" name="Picture 2"/>
          <p:cNvPicPr>
            <a:picLocks noChangeAspect="1" noChangeArrowheads="1"/>
          </p:cNvPicPr>
          <p:nvPr/>
        </p:nvPicPr>
        <p:blipFill>
          <a:blip r:embed="rId3" cstate="print"/>
          <a:srcRect/>
          <a:stretch>
            <a:fillRect/>
          </a:stretch>
        </p:blipFill>
        <p:spPr bwMode="auto">
          <a:xfrm>
            <a:off x="304801" y="279400"/>
            <a:ext cx="1422400" cy="1056712"/>
          </a:xfrm>
          <a:prstGeom prst="rect">
            <a:avLst/>
          </a:prstGeom>
          <a:noFill/>
          <a:ln w="9525">
            <a:noFill/>
            <a:miter lim="800000"/>
            <a:headEnd/>
            <a:tailEnd/>
          </a:ln>
          <a:effec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omputer with a web cam, and on screen is a smiling female interpreter with a headset on"/>
          <p:cNvPicPr>
            <a:picLocks noChangeAspect="1" noChangeArrowheads="1"/>
          </p:cNvPicPr>
          <p:nvPr/>
        </p:nvPicPr>
        <p:blipFill>
          <a:blip r:embed="rId2" cstate="print"/>
          <a:srcRect/>
          <a:stretch>
            <a:fillRect/>
          </a:stretch>
        </p:blipFill>
        <p:spPr bwMode="auto">
          <a:xfrm>
            <a:off x="0" y="1"/>
            <a:ext cx="12192000" cy="6858000"/>
          </a:xfrm>
          <a:prstGeom prst="rect">
            <a:avLst/>
          </a:prstGeom>
          <a:noFill/>
        </p:spPr>
      </p:pic>
      <p:sp>
        <p:nvSpPr>
          <p:cNvPr id="3" name="TextBox 2"/>
          <p:cNvSpPr txBox="1"/>
          <p:nvPr/>
        </p:nvSpPr>
        <p:spPr>
          <a:xfrm>
            <a:off x="0" y="5750006"/>
            <a:ext cx="12192000" cy="1077218"/>
          </a:xfrm>
          <a:prstGeom prst="rect">
            <a:avLst/>
          </a:prstGeom>
          <a:solidFill>
            <a:schemeClr val="tx1">
              <a:alpha val="50000"/>
            </a:schemeClr>
          </a:solidFill>
        </p:spPr>
        <p:txBody>
          <a:bodyPr wrap="square" rtlCol="0">
            <a:spAutoFit/>
          </a:bodyPr>
          <a:lstStyle/>
          <a:p>
            <a:pPr algn="ctr" defTabSz="1219140"/>
            <a:r>
              <a:rPr lang="en-US" sz="6400" dirty="0">
                <a:solidFill>
                  <a:prstClr val="white"/>
                </a:solidFill>
                <a:latin typeface="Tahoma" pitchFamily="34" charset="0"/>
                <a:ea typeface="Tahoma" pitchFamily="34" charset="0"/>
                <a:cs typeface="Tahoma" pitchFamily="34" charset="0"/>
              </a:rPr>
              <a:t>Video Remote Interpreting (VRI)</a:t>
            </a:r>
          </a:p>
        </p:txBody>
      </p:sp>
      <p:pic>
        <p:nvPicPr>
          <p:cNvPr id="4" name="Picture 2">
            <a:extLst>
              <a:ext uri="{FF2B5EF4-FFF2-40B4-BE49-F238E27FC236}">
                <a16:creationId xmlns:a16="http://schemas.microsoft.com/office/drawing/2014/main" id="{027AD8B1-51FD-D7B7-7613-B84F38456BB6}"/>
              </a:ext>
            </a:extLst>
          </p:cNvPr>
          <p:cNvPicPr>
            <a:picLocks noChangeAspect="1" noChangeArrowheads="1"/>
          </p:cNvPicPr>
          <p:nvPr/>
        </p:nvPicPr>
        <p:blipFill>
          <a:blip r:embed="rId3" cstate="print"/>
          <a:srcRect/>
          <a:stretch>
            <a:fillRect/>
          </a:stretch>
        </p:blipFill>
        <p:spPr bwMode="auto">
          <a:xfrm>
            <a:off x="304801" y="279400"/>
            <a:ext cx="1422400" cy="1056712"/>
          </a:xfrm>
          <a:prstGeom prst="rect">
            <a:avLst/>
          </a:prstGeom>
          <a:noFill/>
          <a:ln w="9525">
            <a:noFill/>
            <a:miter lim="800000"/>
            <a:headEnd/>
            <a:tailEnd/>
          </a:ln>
          <a:effec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1027" name="Picture 3" descr="fingers on a braille document "/>
          <p:cNvPicPr>
            <a:picLocks noChangeAspect="1" noChangeArrowheads="1"/>
          </p:cNvPicPr>
          <p:nvPr/>
        </p:nvPicPr>
        <p:blipFill>
          <a:blip r:embed="rId3" cstate="print"/>
          <a:srcRect r="7500"/>
          <a:stretch>
            <a:fillRect/>
          </a:stretch>
        </p:blipFill>
        <p:spPr bwMode="auto">
          <a:xfrm>
            <a:off x="0" y="0"/>
            <a:ext cx="7518400" cy="68580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7518400" y="177800"/>
            <a:ext cx="4673600" cy="646331"/>
          </a:xfrm>
          <a:prstGeom prst="rect">
            <a:avLst/>
          </a:prstGeom>
          <a:noFill/>
        </p:spPr>
        <p:txBody>
          <a:bodyPr wrap="square" rtlCol="0">
            <a:spAutoFit/>
          </a:bodyPr>
          <a:lstStyle/>
          <a:p>
            <a:pPr algn="ctr" defTabSz="1219170"/>
            <a:r>
              <a:rPr lang="en-US" sz="3600" u="sng" dirty="0">
                <a:solidFill>
                  <a:prstClr val="white"/>
                </a:solidFill>
                <a:latin typeface="Calibri"/>
              </a:rPr>
              <a:t>ALTERNATIVE FORMATS </a:t>
            </a:r>
          </a:p>
        </p:txBody>
      </p:sp>
      <p:sp>
        <p:nvSpPr>
          <p:cNvPr id="8" name="TextBox 7"/>
          <p:cNvSpPr txBox="1"/>
          <p:nvPr/>
        </p:nvSpPr>
        <p:spPr>
          <a:xfrm>
            <a:off x="7721600" y="1193800"/>
            <a:ext cx="4470400" cy="6370975"/>
          </a:xfrm>
          <a:prstGeom prst="rect">
            <a:avLst/>
          </a:prstGeom>
          <a:noFill/>
        </p:spPr>
        <p:txBody>
          <a:bodyPr wrap="square" rtlCol="0">
            <a:spAutoFit/>
          </a:bodyPr>
          <a:lstStyle/>
          <a:p>
            <a:pPr defTabSz="1219170"/>
            <a:r>
              <a:rPr lang="en-US" sz="2400" dirty="0">
                <a:solidFill>
                  <a:prstClr val="white"/>
                </a:solidFill>
                <a:latin typeface="Calibri"/>
              </a:rPr>
              <a:t>IEHP Members can receive Member informing/specific materials in alternative formats.</a:t>
            </a:r>
          </a:p>
          <a:p>
            <a:pPr defTabSz="1219170"/>
            <a:endParaRPr lang="en-US" sz="2400" dirty="0">
              <a:solidFill>
                <a:prstClr val="white"/>
              </a:solidFill>
              <a:latin typeface="Calibri"/>
            </a:endParaRPr>
          </a:p>
          <a:p>
            <a:pPr defTabSz="1219170"/>
            <a:r>
              <a:rPr lang="en-US" sz="2400" dirty="0">
                <a:solidFill>
                  <a:prstClr val="white"/>
                </a:solidFill>
                <a:latin typeface="Calibri"/>
              </a:rPr>
              <a:t>Independent Living &amp; Diversity Services can assist departments with providing alternative format transcription services in the following available alternative formats:</a:t>
            </a:r>
          </a:p>
          <a:p>
            <a:pPr marL="609585" lvl="1" defTabSz="1219170">
              <a:buFont typeface="Arial" pitchFamily="34" charset="0"/>
              <a:buChar char="•"/>
            </a:pPr>
            <a:r>
              <a:rPr lang="en-US" sz="2400" dirty="0">
                <a:solidFill>
                  <a:prstClr val="white"/>
                </a:solidFill>
                <a:latin typeface="Calibri"/>
              </a:rPr>
              <a:t>Braille </a:t>
            </a:r>
          </a:p>
          <a:p>
            <a:pPr marL="609585" lvl="1" defTabSz="1219170">
              <a:buFont typeface="Arial" pitchFamily="34" charset="0"/>
              <a:buChar char="•"/>
            </a:pPr>
            <a:r>
              <a:rPr lang="en-US" sz="2400" dirty="0">
                <a:solidFill>
                  <a:prstClr val="white"/>
                </a:solidFill>
                <a:latin typeface="Calibri"/>
              </a:rPr>
              <a:t>Large Print</a:t>
            </a:r>
          </a:p>
          <a:p>
            <a:pPr marL="609585" lvl="1" defTabSz="1219170">
              <a:buFont typeface="Arial" pitchFamily="34" charset="0"/>
              <a:buChar char="•"/>
            </a:pPr>
            <a:r>
              <a:rPr lang="en-US" sz="2400" dirty="0">
                <a:solidFill>
                  <a:prstClr val="white"/>
                </a:solidFill>
                <a:latin typeface="Calibri"/>
              </a:rPr>
              <a:t>E-Text</a:t>
            </a:r>
          </a:p>
          <a:p>
            <a:pPr marL="609585" lvl="1" defTabSz="1219170">
              <a:buFont typeface="Arial" pitchFamily="34" charset="0"/>
              <a:buChar char="•"/>
            </a:pPr>
            <a:r>
              <a:rPr lang="en-US" sz="2400" dirty="0">
                <a:solidFill>
                  <a:prstClr val="white"/>
                </a:solidFill>
                <a:latin typeface="Calibri"/>
              </a:rPr>
              <a:t>Audio</a:t>
            </a:r>
          </a:p>
          <a:p>
            <a:pPr marL="609585" lvl="1" defTabSz="1219170">
              <a:buFont typeface="Arial" pitchFamily="34" charset="0"/>
              <a:buChar char="•"/>
            </a:pPr>
            <a:r>
              <a:rPr lang="en-US" sz="2400" dirty="0">
                <a:solidFill>
                  <a:prstClr val="white"/>
                </a:solidFill>
                <a:latin typeface="Calibri"/>
              </a:rPr>
              <a:t>Text to ASL </a:t>
            </a:r>
          </a:p>
          <a:p>
            <a:pPr defTabSz="1219170"/>
            <a:endParaRPr lang="en-US" sz="2400" dirty="0">
              <a:solidFill>
                <a:prstClr val="white"/>
              </a:solidFill>
              <a:latin typeface="Calibri"/>
            </a:endParaRPr>
          </a:p>
          <a:p>
            <a:pPr defTabSz="1219170">
              <a:buFont typeface="Arial" pitchFamily="34" charset="0"/>
              <a:buChar char="•"/>
            </a:pPr>
            <a:endParaRPr lang="en-US" sz="2400" dirty="0">
              <a:solidFill>
                <a:prstClr val="white"/>
              </a:solidFill>
              <a:latin typeface="Calibri"/>
            </a:endParaRPr>
          </a:p>
        </p:txBody>
      </p:sp>
      <p:pic>
        <p:nvPicPr>
          <p:cNvPr id="11" name="Picture 6" descr="http://arrowrespiratorycare.com/wp-content/uploads/2014/06/IEHP-Logo-HD.gif"/>
          <p:cNvPicPr>
            <a:picLocks noChangeAspect="1" noChangeArrowheads="1"/>
          </p:cNvPicPr>
          <p:nvPr/>
        </p:nvPicPr>
        <p:blipFill>
          <a:blip r:embed="rId4" cstate="print"/>
          <a:srcRect/>
          <a:stretch>
            <a:fillRect/>
          </a:stretch>
        </p:blipFill>
        <p:spPr bwMode="auto">
          <a:xfrm>
            <a:off x="207263" y="177800"/>
            <a:ext cx="1562978" cy="872097"/>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1729</TotalTime>
  <Words>1219</Words>
  <Application>Microsoft Office PowerPoint</Application>
  <PresentationFormat>Widescreen</PresentationFormat>
  <Paragraphs>142</Paragraphs>
  <Slides>24</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Arial</vt:lpstr>
      <vt:lpstr>Calibri</vt:lpstr>
      <vt:lpstr>Calibri Light</vt:lpstr>
      <vt:lpstr>Modern Love Caps</vt:lpstr>
      <vt:lpstr>Montserrat</vt:lpstr>
      <vt:lpstr>Tahoma</vt:lpstr>
      <vt:lpstr>Office Theme</vt:lpstr>
      <vt:lpstr>1_Office Theme</vt:lpstr>
      <vt:lpstr>2_Office Theme</vt:lpstr>
      <vt:lpstr>Inland Empire Health Plan </vt:lpstr>
      <vt:lpstr>TODAY’S SPEAKERS</vt:lpstr>
      <vt:lpstr>Agenda </vt:lpstr>
      <vt:lpstr>ABOUT INLAND EMPIRE HEALTH PLAN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APL 22-002</vt:lpstr>
      <vt:lpstr>APL 22-002</vt:lpstr>
      <vt:lpstr>APL 22-002</vt:lpstr>
      <vt:lpstr>PowerPoint Presentation</vt:lpstr>
      <vt:lpstr>HOW DO WE BUILD CAPACITY?</vt:lpstr>
      <vt:lpstr>WHAT IS YOUR CURRENT PROCESS?</vt:lpstr>
      <vt:lpstr>IEHP CURRENT REQUEST BY CATAGORY </vt:lpstr>
      <vt:lpstr>Scenarios </vt:lpstr>
      <vt:lpstr>THANK YOU FOR ATTENDING </vt:lpstr>
      <vt:lpstr>PowerPoint Presentation</vt:lpstr>
    </vt:vector>
  </TitlesOfParts>
  <Company>INLAND EMPIRE HEALTH PLAN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Inland Empire Health Plan </dc:title>
  <dc:creator>Karla Argandona</dc:creator>
  <cp:lastModifiedBy>Karla Argandona</cp:lastModifiedBy>
  <cp:revision>9</cp:revision>
  <dcterms:created xsi:type="dcterms:W3CDTF">2022-07-26T16:32:37Z</dcterms:created>
  <dcterms:modified xsi:type="dcterms:W3CDTF">2022-07-27T21:21:51Z</dcterms:modified>
</cp:coreProperties>
</file>